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1088" r:id="rId5"/>
    <p:sldId id="864" r:id="rId6"/>
    <p:sldId id="1087" r:id="rId7"/>
    <p:sldId id="1085" r:id="rId8"/>
    <p:sldId id="923" r:id="rId9"/>
    <p:sldId id="1071" r:id="rId10"/>
    <p:sldId id="655" r:id="rId11"/>
    <p:sldId id="967" r:id="rId12"/>
    <p:sldId id="281" r:id="rId13"/>
    <p:sldId id="542" r:id="rId14"/>
    <p:sldId id="545" r:id="rId15"/>
    <p:sldId id="841" r:id="rId16"/>
    <p:sldId id="739" r:id="rId17"/>
    <p:sldId id="718" r:id="rId18"/>
    <p:sldId id="1019" r:id="rId19"/>
    <p:sldId id="970" r:id="rId20"/>
    <p:sldId id="1072" r:id="rId21"/>
    <p:sldId id="971" r:id="rId22"/>
    <p:sldId id="972" r:id="rId23"/>
    <p:sldId id="443" r:id="rId24"/>
    <p:sldId id="911" r:id="rId25"/>
    <p:sldId id="875" r:id="rId26"/>
    <p:sldId id="869" r:id="rId27"/>
    <p:sldId id="870" r:id="rId28"/>
    <p:sldId id="758" r:id="rId29"/>
    <p:sldId id="826" r:id="rId30"/>
    <p:sldId id="854" r:id="rId31"/>
    <p:sldId id="937" r:id="rId32"/>
    <p:sldId id="1075" r:id="rId33"/>
    <p:sldId id="1091" r:id="rId34"/>
    <p:sldId id="1008" r:id="rId35"/>
    <p:sldId id="881" r:id="rId36"/>
    <p:sldId id="1017" r:id="rId37"/>
    <p:sldId id="888" r:id="rId38"/>
    <p:sldId id="316" r:id="rId39"/>
    <p:sldId id="308" r:id="rId40"/>
    <p:sldId id="1089" r:id="rId41"/>
    <p:sldId id="883" r:id="rId42"/>
    <p:sldId id="1021" r:id="rId43"/>
    <p:sldId id="884" r:id="rId44"/>
    <p:sldId id="273" r:id="rId45"/>
    <p:sldId id="1090" r:id="rId46"/>
    <p:sldId id="908" r:id="rId47"/>
    <p:sldId id="1092" r:id="rId48"/>
    <p:sldId id="1093" r:id="rId49"/>
    <p:sldId id="109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FFF"/>
    <a:srgbClr val="194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/>
    <p:restoredTop sz="94675"/>
  </p:normalViewPr>
  <p:slideViewPr>
    <p:cSldViewPr snapToGrid="0" snapToObjects="1">
      <p:cViewPr varScale="1">
        <p:scale>
          <a:sx n="125" d="100"/>
          <a:sy n="125" d="100"/>
        </p:scale>
        <p:origin x="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37ECF-27C3-A64C-800A-0AA846021D41}" type="datetimeFigureOut"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619E3-F33C-8F4D-A139-A857799CF8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6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0AEF28-F136-4C02-8BF5-45710FD3595E}" type="slidenum">
              <a:rPr lang="en-US" sz="1200">
                <a:cs typeface="Arial" pitchFamily="34" charset="0"/>
              </a:rPr>
              <a:pPr algn="r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1A1F4DA-DA37-4666-AF58-D16A9AB49504}" type="slidenum">
              <a:rPr lang="en-US" sz="1200">
                <a:cs typeface="Arial" pitchFamily="34" charset="0"/>
              </a:rPr>
              <a:pPr algn="r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9626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9EDA74C-A232-41A0-9E8D-1D0532A46B7D}" type="slidenum">
              <a:rPr lang="en-US" sz="1200">
                <a:cs typeface="Arial" pitchFamily="34" charset="0"/>
              </a:rPr>
              <a:pPr algn="r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>
                <a:latin typeface="Arial" pitchFamily="34" charset="0"/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362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9F00-0A4C-154D-A447-C7A582B85EA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06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ACF44-35A2-411E-8D6D-3808338A6E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7FD42692-2A84-3E4B-A6DF-EC0D8B15F7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2DEE41DD-D741-0A4B-976A-9DF14A3F8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N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5C9E7FDE-F8DB-8043-88B3-98030343D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4540F5-09B8-0A45-A025-33EBF3054F16}" type="slidenum">
              <a:rPr lang="nl-NL" altLang="en-NL" sz="1200"/>
              <a:pPr/>
              <a:t>39</a:t>
            </a:fld>
            <a:endParaRPr lang="nl-NL" altLang="en-NL" sz="1200"/>
          </a:p>
        </p:txBody>
      </p:sp>
    </p:spTree>
    <p:extLst>
      <p:ext uri="{BB962C8B-B14F-4D97-AF65-F5344CB8AC3E}">
        <p14:creationId xmlns:p14="http://schemas.microsoft.com/office/powerpoint/2010/main" val="229476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ACF44-35A2-411E-8D6D-3808338A6E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ACF44-35A2-411E-8D6D-3808338A6E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619E3-F33C-8F4D-A139-A857799CF890}" type="slidenum">
              <a:rPr lang="en-NL" smtClean="0"/>
              <a:t>45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244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A6ED-B285-4C40-B9D8-D61DE29F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40C08-8D30-0045-B152-EE2709701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7846-8CC4-9845-901E-C681C165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7031-C191-E441-BD94-0758268C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4A384-188A-4349-880D-9CA3374F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  <p:pic>
        <p:nvPicPr>
          <p:cNvPr id="8" name="Picture 7" descr="UMCU_logo_staand_diap.eps">
            <a:extLst>
              <a:ext uri="{FF2B5EF4-FFF2-40B4-BE49-F238E27FC236}">
                <a16:creationId xmlns:a16="http://schemas.microsoft.com/office/drawing/2014/main" id="{4D420B28-2678-034C-8239-7F64C5BF6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" y="124395"/>
            <a:ext cx="548640" cy="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D97B-329E-9F47-AB6B-3C342AEA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8DEB0-CDAC-B541-942B-180EDEA47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DCD1B-9079-3B4D-A22E-37BD6C1A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8D220-5BE3-2243-9693-AE79C78E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D519E-66CC-E648-9B4C-A488D53B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C24B8-C0DC-3944-B5E0-BADA966D3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7F8C6-5013-E14C-A60A-70B86927A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ECB1-80F6-264D-AB7A-C9C75CAD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EB8C-82D5-CC40-B180-139C2D98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6CEC-F282-054F-8D30-F2B0C0A1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2E82-BB76-844B-8565-3FF9D63E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C22D-DE7F-0149-9E6F-FB52535514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6C9C-8DC2-4F40-8FE9-8991553B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5E0BC-9E24-624B-B55B-26F41D55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68CA-4B62-BB4C-A672-DD28F4F2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  <p:pic>
        <p:nvPicPr>
          <p:cNvPr id="7" name="Picture 6" descr="UMCU_logo_staand_diap.eps">
            <a:extLst>
              <a:ext uri="{FF2B5EF4-FFF2-40B4-BE49-F238E27FC236}">
                <a16:creationId xmlns:a16="http://schemas.microsoft.com/office/drawing/2014/main" id="{9935B29F-CBB6-6242-B368-FE51BF621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" y="124395"/>
            <a:ext cx="548640" cy="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4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0EDB-1D93-3B40-A0B1-9B2C09CD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5DFD-6CD5-5443-8DBF-B348989E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4266-CAC9-5342-89C0-5AB02B85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F0E1-F6C7-9241-9D1E-16D92103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7EE3-7E34-E845-9E83-02622181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4B29-1086-904B-95E0-9B88B7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E10F-7A54-BB44-8B34-7BBCFB5C4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BBB27-9A63-B943-9A12-2B99C66F9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7D5F2-81D9-8F48-8519-31A54F74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2A94-DFEC-3C4C-A92F-0D234B96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B24B-6612-BD4C-872A-25B0B63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0056-C043-D743-A86A-87E8042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49BB7-DF27-2146-91CA-BE4225D67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11091-8B8C-7A41-B1EC-3B3CD308D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38DED-81FC-8B42-8EA1-A8ECFAC5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53EC-3B8A-3A49-8452-528145021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B6C40-67EA-E045-A75A-3A54D07A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4B728-0B51-5143-8D07-A87B0EF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B22AA-545B-7B4B-A219-BA7814A5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C0AB-CEE8-2B40-AFAB-223C6040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91894-ACB1-F548-9388-A8DB9E3A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6688F-B4D1-5C4E-8DEF-CD948A31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DB82D-4986-9B44-ABA9-4DAB9C94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  <p:pic>
        <p:nvPicPr>
          <p:cNvPr id="6" name="Picture 5" descr="UMCU_logo_staand_diap.eps">
            <a:extLst>
              <a:ext uri="{FF2B5EF4-FFF2-40B4-BE49-F238E27FC236}">
                <a16:creationId xmlns:a16="http://schemas.microsoft.com/office/drawing/2014/main" id="{21D7F004-DF40-884C-BB32-BD62AEAB1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" y="124395"/>
            <a:ext cx="548640" cy="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13D57-327F-C149-9E00-31ABE2BB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9492C-4638-8F4A-AD8B-512F9440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021FC-EE13-A848-840F-E3C3C936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  <p:pic>
        <p:nvPicPr>
          <p:cNvPr id="5" name="Picture 4" descr="UMCU_logo_staand_diap.eps">
            <a:extLst>
              <a:ext uri="{FF2B5EF4-FFF2-40B4-BE49-F238E27FC236}">
                <a16:creationId xmlns:a16="http://schemas.microsoft.com/office/drawing/2014/main" id="{51B61B6B-D646-1F46-9025-5F78A7DC1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" y="124395"/>
            <a:ext cx="548640" cy="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81A5-3567-9B48-9D5B-CA035CB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7205-1199-BF41-9FFB-2C3BC2EC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3FD31-7996-554F-8B14-724EFC5B7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64187-70B6-504D-800B-D82C3B9F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E2CDC-D6D2-4A42-88A3-46219E52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BAA8-3C97-5E45-8204-D44105F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6F8D-666B-E848-A659-A6398E43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47531-DEA6-E344-A579-BA3C70E4B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A3DDC-B4B4-0E44-8899-03D053E4A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E4E74-812F-F046-A1BF-4F8A243A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F34C4-386F-B443-8650-F36B31D1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65960-B471-F443-A9D4-E86E8B0F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8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3ADF9-397B-DB42-A399-10F60BF0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74D07-6041-4A48-AF2A-1CA69E04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944A-07DB-3E44-A0E4-CEBD1B5F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154-C520-1847-817F-0D6DAA343194}" type="datetimeFigureOut"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794C-3500-F14F-B1DB-655EF0565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94F6-B35C-FD49-8BFC-DF24D390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2C1C-2C9B-7A4D-9BC5-04B1E4EEA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FF00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why-is-no-one-talking-about-safe-sex-for-the-over-60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ngimg.com/download/62520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mentimeter.com/app/presentation/als362hr5ubm6hdet8fxjvnbvw4bp1yk/s2medfy7ghw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6EF6-F345-2F4C-9E64-A0AF9FB7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161" y="1016000"/>
            <a:ext cx="11263745" cy="21288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Entrustable Professional Activities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dirty="0"/>
              <a:t>for</a:t>
            </a:r>
            <a:r>
              <a:rPr lang="en-US" sz="4000" b="1" dirty="0">
                <a:solidFill>
                  <a:srgbClr val="FFFF00"/>
                </a:solidFill>
              </a:rPr>
              <a:t> Workplace Learning and </a:t>
            </a:r>
            <a:r>
              <a:rPr lang="en-US" sz="4000" dirty="0"/>
              <a:t>A</a:t>
            </a:r>
            <a:r>
              <a:rPr lang="en-US" sz="4000" b="1" dirty="0">
                <a:solidFill>
                  <a:srgbClr val="FFFF00"/>
                </a:solidFill>
              </a:rPr>
              <a:t>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60CF0-5532-F645-A49A-1C3EC311B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568701"/>
            <a:ext cx="11610106" cy="253206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Olle ten Cate, PhD</a:t>
            </a:r>
          </a:p>
          <a:p>
            <a:r>
              <a:rPr lang="nl-NL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Utrecht Center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Research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Development of Health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Professions</a:t>
            </a:r>
            <a:r>
              <a:rPr lang="nl-NL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</a:t>
            </a:r>
            <a:endParaRPr lang="nl-NL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nl-NL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</a:t>
            </a:r>
            <a:r>
              <a:rPr lang="nl-NL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</a:t>
            </a:r>
            <a:r>
              <a:rPr lang="nl-NL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Center Utrecht, the Netherlands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8B069-DDD1-9C47-B191-7E7BE952B7E5}"/>
              </a:ext>
            </a:extLst>
          </p:cNvPr>
          <p:cNvSpPr txBox="1"/>
          <p:nvPr/>
        </p:nvSpPr>
        <p:spPr>
          <a:xfrm>
            <a:off x="6817324" y="0"/>
            <a:ext cx="5374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Workshop on Workplace Learning, EPAs and </a:t>
            </a:r>
            <a:r>
              <a:rPr lang="en-US" dirty="0" err="1">
                <a:solidFill>
                  <a:schemeClr val="bg1"/>
                </a:solidFill>
              </a:rPr>
              <a:t>ePortfolios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South African Association of Family Physicians,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October 11 and 13, Cape Town and Johannesburg, SA</a:t>
            </a:r>
          </a:p>
        </p:txBody>
      </p:sp>
      <p:pic>
        <p:nvPicPr>
          <p:cNvPr id="5" name="Picture 4" descr="UMCU_logo_staand_diap.eps">
            <a:extLst>
              <a:ext uri="{FF2B5EF4-FFF2-40B4-BE49-F238E27FC236}">
                <a16:creationId xmlns:a16="http://schemas.microsoft.com/office/drawing/2014/main" id="{0CB9EC6E-EC84-984A-ADD3-52097A6F6E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90" y="5536135"/>
            <a:ext cx="1126420" cy="9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272" y="365125"/>
            <a:ext cx="9939528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Competency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7169"/>
            <a:ext cx="10792968" cy="348570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Competencies must prepare learners for the work of health care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Competency frameworks: accepted worldwide, but risk to become detailed, abstract, and difficult for workplace-based assessment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EPA refocus the attention to concrete health care activities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56C29D-54F0-B0AC-7A14-FEBE0B5A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83264"/>
            <a:ext cx="2453640" cy="235026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5950A-27A2-CEA1-BF4C-614F86AB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164" y="198631"/>
            <a:ext cx="2297343" cy="2350269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35673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4396-E9F2-CC48-9E2D-B25CC260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365125"/>
            <a:ext cx="1146517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Entrustable Professional Activity (EPA)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6A6F-4E4D-EA41-A5F5-9206A237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33" y="1592455"/>
            <a:ext cx="11465170" cy="4786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b="1" dirty="0">
                <a:solidFill>
                  <a:srgbClr val="FFFF00"/>
                </a:solidFill>
              </a:rPr>
              <a:t>Definition</a:t>
            </a:r>
            <a:r>
              <a:rPr lang="en-US" dirty="0">
                <a:solidFill>
                  <a:schemeClr val="bg1"/>
                </a:solidFill>
              </a:rPr>
              <a:t>: Unit of professional practice (a task or responsibility) that can be fully entrusted to a trainee, once he or she has demonstrated the necessary competence to execute this activity unsupervised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b="1" dirty="0">
                <a:solidFill>
                  <a:srgbClr val="FFFF00"/>
                </a:solidFill>
              </a:rPr>
              <a:t>Purpose</a:t>
            </a:r>
            <a:r>
              <a:rPr lang="en-US" dirty="0">
                <a:solidFill>
                  <a:schemeClr val="bg1"/>
                </a:solidFill>
              </a:rPr>
              <a:t>: To operationalize competency-based medical education through a stepwise and safe engagement of trainees in clinical practice – with a progressive autonomy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b="1" dirty="0">
                <a:solidFill>
                  <a:srgbClr val="FFFF00"/>
                </a:solidFill>
              </a:rPr>
              <a:t>Applicability</a:t>
            </a:r>
            <a:r>
              <a:rPr lang="en-US" dirty="0"/>
              <a:t>: Created for PGME, now used in all health professions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7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/>
        </p:nvGrpSpPr>
        <p:grpSpPr>
          <a:xfrm>
            <a:off x="1992314" y="1789768"/>
            <a:ext cx="7632700" cy="3673475"/>
            <a:chOff x="395288" y="2492375"/>
            <a:chExt cx="7632700" cy="3673475"/>
          </a:xfrm>
        </p:grpSpPr>
        <p:sp>
          <p:nvSpPr>
            <p:cNvPr id="123906" name="Tekstvak 3"/>
            <p:cNvSpPr txBox="1">
              <a:spLocks noChangeArrowheads="1"/>
            </p:cNvSpPr>
            <p:nvPr/>
          </p:nvSpPr>
          <p:spPr bwMode="auto">
            <a:xfrm>
              <a:off x="395288" y="3141663"/>
              <a:ext cx="2447925" cy="43021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Medical expert </a:t>
              </a:r>
            </a:p>
          </p:txBody>
        </p:sp>
        <p:sp>
          <p:nvSpPr>
            <p:cNvPr id="123907" name="Tekstvak 4"/>
            <p:cNvSpPr txBox="1">
              <a:spLocks noChangeArrowheads="1"/>
            </p:cNvSpPr>
            <p:nvPr/>
          </p:nvSpPr>
          <p:spPr bwMode="auto">
            <a:xfrm>
              <a:off x="395288" y="4005263"/>
              <a:ext cx="2447925" cy="43021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Communicator</a:t>
              </a:r>
            </a:p>
          </p:txBody>
        </p:sp>
        <p:sp>
          <p:nvSpPr>
            <p:cNvPr id="123908" name="Tekstvak 5"/>
            <p:cNvSpPr txBox="1">
              <a:spLocks noChangeArrowheads="1"/>
            </p:cNvSpPr>
            <p:nvPr/>
          </p:nvSpPr>
          <p:spPr bwMode="auto">
            <a:xfrm>
              <a:off x="395288" y="3573463"/>
              <a:ext cx="2447925" cy="430212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Collaborator</a:t>
              </a:r>
            </a:p>
          </p:txBody>
        </p:sp>
        <p:sp>
          <p:nvSpPr>
            <p:cNvPr id="123909" name="Tekstvak 6"/>
            <p:cNvSpPr txBox="1">
              <a:spLocks noChangeArrowheads="1"/>
            </p:cNvSpPr>
            <p:nvPr/>
          </p:nvSpPr>
          <p:spPr bwMode="auto">
            <a:xfrm>
              <a:off x="395288" y="4437063"/>
              <a:ext cx="2447925" cy="430212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 dirty="0">
                  <a:solidFill>
                    <a:srgbClr val="000000"/>
                  </a:solidFill>
                </a:rPr>
                <a:t>Leader</a:t>
              </a:r>
            </a:p>
          </p:txBody>
        </p:sp>
        <p:sp>
          <p:nvSpPr>
            <p:cNvPr id="123910" name="Tekstvak 7"/>
            <p:cNvSpPr txBox="1">
              <a:spLocks noChangeArrowheads="1"/>
            </p:cNvSpPr>
            <p:nvPr/>
          </p:nvSpPr>
          <p:spPr bwMode="auto">
            <a:xfrm>
              <a:off x="395288" y="4868863"/>
              <a:ext cx="2447925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Health advocate</a:t>
              </a:r>
            </a:p>
          </p:txBody>
        </p:sp>
        <p:sp>
          <p:nvSpPr>
            <p:cNvPr id="123911" name="Tekstvak 8"/>
            <p:cNvSpPr txBox="1">
              <a:spLocks noChangeArrowheads="1"/>
            </p:cNvSpPr>
            <p:nvPr/>
          </p:nvSpPr>
          <p:spPr bwMode="auto">
            <a:xfrm>
              <a:off x="395288" y="5300663"/>
              <a:ext cx="2447925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Scholar</a:t>
              </a:r>
            </a:p>
          </p:txBody>
        </p:sp>
        <p:sp>
          <p:nvSpPr>
            <p:cNvPr id="123912" name="Tekstvak 9"/>
            <p:cNvSpPr txBox="1">
              <a:spLocks noChangeArrowheads="1"/>
            </p:cNvSpPr>
            <p:nvPr/>
          </p:nvSpPr>
          <p:spPr bwMode="auto">
            <a:xfrm>
              <a:off x="395288" y="5732463"/>
              <a:ext cx="2447925" cy="431800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b="1">
                  <a:solidFill>
                    <a:srgbClr val="000000"/>
                  </a:solidFill>
                </a:rPr>
                <a:t>Professional</a:t>
              </a:r>
            </a:p>
          </p:txBody>
        </p:sp>
        <p:sp>
          <p:nvSpPr>
            <p:cNvPr id="123914" name="Tekstvak 10"/>
            <p:cNvSpPr txBox="1">
              <a:spLocks noChangeArrowheads="1"/>
            </p:cNvSpPr>
            <p:nvPr/>
          </p:nvSpPr>
          <p:spPr bwMode="auto">
            <a:xfrm>
              <a:off x="2987675" y="3141663"/>
              <a:ext cx="1008063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15" name="Tekstvak 11"/>
            <p:cNvSpPr txBox="1">
              <a:spLocks noChangeArrowheads="1"/>
            </p:cNvSpPr>
            <p:nvPr/>
          </p:nvSpPr>
          <p:spPr bwMode="auto">
            <a:xfrm>
              <a:off x="2987675" y="4005263"/>
              <a:ext cx="1008063" cy="43180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16" name="Tekstvak 12"/>
            <p:cNvSpPr txBox="1">
              <a:spLocks noChangeArrowheads="1"/>
            </p:cNvSpPr>
            <p:nvPr/>
          </p:nvSpPr>
          <p:spPr bwMode="auto">
            <a:xfrm>
              <a:off x="2987675" y="3573463"/>
              <a:ext cx="1008063" cy="4318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17" name="Tekstvak 13"/>
            <p:cNvSpPr txBox="1">
              <a:spLocks noChangeArrowheads="1"/>
            </p:cNvSpPr>
            <p:nvPr/>
          </p:nvSpPr>
          <p:spPr bwMode="auto">
            <a:xfrm>
              <a:off x="2987675" y="4437063"/>
              <a:ext cx="1008063" cy="4318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18" name="Tekstvak 14"/>
            <p:cNvSpPr txBox="1">
              <a:spLocks noChangeArrowheads="1"/>
            </p:cNvSpPr>
            <p:nvPr/>
          </p:nvSpPr>
          <p:spPr bwMode="auto">
            <a:xfrm>
              <a:off x="2987675" y="4868863"/>
              <a:ext cx="1008063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19" name="Tekstvak 15"/>
            <p:cNvSpPr txBox="1">
              <a:spLocks noChangeArrowheads="1"/>
            </p:cNvSpPr>
            <p:nvPr/>
          </p:nvSpPr>
          <p:spPr bwMode="auto">
            <a:xfrm>
              <a:off x="2987675" y="5300663"/>
              <a:ext cx="1008063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20" name="Tekstvak 16"/>
            <p:cNvSpPr txBox="1">
              <a:spLocks noChangeArrowheads="1"/>
            </p:cNvSpPr>
            <p:nvPr/>
          </p:nvSpPr>
          <p:spPr bwMode="auto">
            <a:xfrm>
              <a:off x="2987675" y="5732463"/>
              <a:ext cx="1008063" cy="433387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21" name="Tekstvak 17"/>
            <p:cNvSpPr txBox="1">
              <a:spLocks noChangeArrowheads="1"/>
            </p:cNvSpPr>
            <p:nvPr/>
          </p:nvSpPr>
          <p:spPr bwMode="auto">
            <a:xfrm>
              <a:off x="3995738" y="3141663"/>
              <a:ext cx="1008062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22" name="Tekstvak 18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1008062" cy="43180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23" name="Tekstvak 19"/>
            <p:cNvSpPr txBox="1">
              <a:spLocks noChangeArrowheads="1"/>
            </p:cNvSpPr>
            <p:nvPr/>
          </p:nvSpPr>
          <p:spPr bwMode="auto">
            <a:xfrm>
              <a:off x="3995738" y="3573463"/>
              <a:ext cx="1008062" cy="4318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24" name="Tekstvak 20"/>
            <p:cNvSpPr txBox="1">
              <a:spLocks noChangeArrowheads="1"/>
            </p:cNvSpPr>
            <p:nvPr/>
          </p:nvSpPr>
          <p:spPr bwMode="auto">
            <a:xfrm>
              <a:off x="3995738" y="4437063"/>
              <a:ext cx="1008062" cy="4318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25" name="Tekstvak 21"/>
            <p:cNvSpPr txBox="1">
              <a:spLocks noChangeArrowheads="1"/>
            </p:cNvSpPr>
            <p:nvPr/>
          </p:nvSpPr>
          <p:spPr bwMode="auto">
            <a:xfrm>
              <a:off x="3995738" y="4868863"/>
              <a:ext cx="1008062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26" name="Tekstvak 22"/>
            <p:cNvSpPr txBox="1">
              <a:spLocks noChangeArrowheads="1"/>
            </p:cNvSpPr>
            <p:nvPr/>
          </p:nvSpPr>
          <p:spPr bwMode="auto">
            <a:xfrm>
              <a:off x="3995738" y="5300663"/>
              <a:ext cx="1008062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27" name="Tekstvak 23"/>
            <p:cNvSpPr txBox="1">
              <a:spLocks noChangeArrowheads="1"/>
            </p:cNvSpPr>
            <p:nvPr/>
          </p:nvSpPr>
          <p:spPr bwMode="auto">
            <a:xfrm>
              <a:off x="3995738" y="5732463"/>
              <a:ext cx="1008062" cy="433387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28" name="Tekstvak 45"/>
            <p:cNvSpPr txBox="1">
              <a:spLocks noChangeArrowheads="1"/>
            </p:cNvSpPr>
            <p:nvPr/>
          </p:nvSpPr>
          <p:spPr bwMode="auto">
            <a:xfrm>
              <a:off x="5003800" y="3141663"/>
              <a:ext cx="1008063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29" name="Tekstvak 46"/>
            <p:cNvSpPr txBox="1">
              <a:spLocks noChangeArrowheads="1"/>
            </p:cNvSpPr>
            <p:nvPr/>
          </p:nvSpPr>
          <p:spPr bwMode="auto">
            <a:xfrm>
              <a:off x="5003800" y="4005263"/>
              <a:ext cx="1008063" cy="43180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30" name="Tekstvak 47"/>
            <p:cNvSpPr txBox="1">
              <a:spLocks noChangeArrowheads="1"/>
            </p:cNvSpPr>
            <p:nvPr/>
          </p:nvSpPr>
          <p:spPr bwMode="auto">
            <a:xfrm>
              <a:off x="5003800" y="3573463"/>
              <a:ext cx="1008063" cy="4318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31" name="Tekstvak 48"/>
            <p:cNvSpPr txBox="1">
              <a:spLocks noChangeArrowheads="1"/>
            </p:cNvSpPr>
            <p:nvPr/>
          </p:nvSpPr>
          <p:spPr bwMode="auto">
            <a:xfrm>
              <a:off x="5003800" y="4437063"/>
              <a:ext cx="1008063" cy="4318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32" name="Tekstvak 49"/>
            <p:cNvSpPr txBox="1">
              <a:spLocks noChangeArrowheads="1"/>
            </p:cNvSpPr>
            <p:nvPr/>
          </p:nvSpPr>
          <p:spPr bwMode="auto">
            <a:xfrm>
              <a:off x="5003800" y="4868863"/>
              <a:ext cx="1008063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33" name="Tekstvak 50"/>
            <p:cNvSpPr txBox="1">
              <a:spLocks noChangeArrowheads="1"/>
            </p:cNvSpPr>
            <p:nvPr/>
          </p:nvSpPr>
          <p:spPr bwMode="auto">
            <a:xfrm>
              <a:off x="5003800" y="5300663"/>
              <a:ext cx="1008063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34" name="Tekstvak 51"/>
            <p:cNvSpPr txBox="1">
              <a:spLocks noChangeArrowheads="1"/>
            </p:cNvSpPr>
            <p:nvPr/>
          </p:nvSpPr>
          <p:spPr bwMode="auto">
            <a:xfrm>
              <a:off x="5003800" y="5732463"/>
              <a:ext cx="1008063" cy="433387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35" name="Tekstvak 52"/>
            <p:cNvSpPr txBox="1">
              <a:spLocks noChangeArrowheads="1"/>
            </p:cNvSpPr>
            <p:nvPr/>
          </p:nvSpPr>
          <p:spPr bwMode="auto">
            <a:xfrm>
              <a:off x="6011863" y="3141663"/>
              <a:ext cx="1008062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36" name="Tekstvak 53"/>
            <p:cNvSpPr txBox="1">
              <a:spLocks noChangeArrowheads="1"/>
            </p:cNvSpPr>
            <p:nvPr/>
          </p:nvSpPr>
          <p:spPr bwMode="auto">
            <a:xfrm>
              <a:off x="6011863" y="4005263"/>
              <a:ext cx="1008062" cy="43180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37" name="Tekstvak 54"/>
            <p:cNvSpPr txBox="1">
              <a:spLocks noChangeArrowheads="1"/>
            </p:cNvSpPr>
            <p:nvPr/>
          </p:nvSpPr>
          <p:spPr bwMode="auto">
            <a:xfrm>
              <a:off x="6011863" y="3573463"/>
              <a:ext cx="1008062" cy="4318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38" name="Tekstvak 55"/>
            <p:cNvSpPr txBox="1">
              <a:spLocks noChangeArrowheads="1"/>
            </p:cNvSpPr>
            <p:nvPr/>
          </p:nvSpPr>
          <p:spPr bwMode="auto">
            <a:xfrm>
              <a:off x="6011863" y="4437063"/>
              <a:ext cx="1008062" cy="4318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39" name="Tekstvak 56"/>
            <p:cNvSpPr txBox="1">
              <a:spLocks noChangeArrowheads="1"/>
            </p:cNvSpPr>
            <p:nvPr/>
          </p:nvSpPr>
          <p:spPr bwMode="auto">
            <a:xfrm>
              <a:off x="6011863" y="4868863"/>
              <a:ext cx="1008062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40" name="Tekstvak 57"/>
            <p:cNvSpPr txBox="1">
              <a:spLocks noChangeArrowheads="1"/>
            </p:cNvSpPr>
            <p:nvPr/>
          </p:nvSpPr>
          <p:spPr bwMode="auto">
            <a:xfrm>
              <a:off x="6011863" y="5300663"/>
              <a:ext cx="1008062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1" name="Tekstvak 58"/>
            <p:cNvSpPr txBox="1">
              <a:spLocks noChangeArrowheads="1"/>
            </p:cNvSpPr>
            <p:nvPr/>
          </p:nvSpPr>
          <p:spPr bwMode="auto">
            <a:xfrm>
              <a:off x="6011863" y="5732463"/>
              <a:ext cx="1008062" cy="433387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2" name="Tekstvak 60"/>
            <p:cNvSpPr txBox="1">
              <a:spLocks noChangeArrowheads="1"/>
            </p:cNvSpPr>
            <p:nvPr/>
          </p:nvSpPr>
          <p:spPr bwMode="auto">
            <a:xfrm>
              <a:off x="7019925" y="3141663"/>
              <a:ext cx="1008063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 dirty="0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43" name="Tekstvak 61"/>
            <p:cNvSpPr txBox="1">
              <a:spLocks noChangeArrowheads="1"/>
            </p:cNvSpPr>
            <p:nvPr/>
          </p:nvSpPr>
          <p:spPr bwMode="auto">
            <a:xfrm>
              <a:off x="7019925" y="4005263"/>
              <a:ext cx="1008063" cy="43180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3944" name="Tekstvak 62"/>
            <p:cNvSpPr txBox="1">
              <a:spLocks noChangeArrowheads="1"/>
            </p:cNvSpPr>
            <p:nvPr/>
          </p:nvSpPr>
          <p:spPr bwMode="auto">
            <a:xfrm>
              <a:off x="7019925" y="3573463"/>
              <a:ext cx="1008063" cy="4318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5" name="Tekstvak 63"/>
            <p:cNvSpPr txBox="1">
              <a:spLocks noChangeArrowheads="1"/>
            </p:cNvSpPr>
            <p:nvPr/>
          </p:nvSpPr>
          <p:spPr bwMode="auto">
            <a:xfrm>
              <a:off x="7019925" y="4437063"/>
              <a:ext cx="1008063" cy="4318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6" name="Tekstvak 64"/>
            <p:cNvSpPr txBox="1">
              <a:spLocks noChangeArrowheads="1"/>
            </p:cNvSpPr>
            <p:nvPr/>
          </p:nvSpPr>
          <p:spPr bwMode="auto">
            <a:xfrm>
              <a:off x="7019925" y="4868863"/>
              <a:ext cx="1008063" cy="4318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7" name="Tekstvak 65"/>
            <p:cNvSpPr txBox="1">
              <a:spLocks noChangeArrowheads="1"/>
            </p:cNvSpPr>
            <p:nvPr/>
          </p:nvSpPr>
          <p:spPr bwMode="auto">
            <a:xfrm>
              <a:off x="7019925" y="5300663"/>
              <a:ext cx="1008063" cy="431800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200" b="1">
                  <a:solidFill>
                    <a:srgbClr val="000000"/>
                  </a:solidFill>
                </a:rPr>
                <a:t>++</a:t>
              </a:r>
            </a:p>
          </p:txBody>
        </p:sp>
        <p:sp>
          <p:nvSpPr>
            <p:cNvPr id="123948" name="Tekstvak 66"/>
            <p:cNvSpPr txBox="1">
              <a:spLocks noChangeArrowheads="1"/>
            </p:cNvSpPr>
            <p:nvPr/>
          </p:nvSpPr>
          <p:spPr bwMode="auto">
            <a:xfrm>
              <a:off x="7019925" y="5732463"/>
              <a:ext cx="1008063" cy="433387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2200" b="1">
                <a:solidFill>
                  <a:srgbClr val="000000"/>
                </a:solidFill>
              </a:endParaRPr>
            </a:p>
          </p:txBody>
        </p:sp>
        <p:sp>
          <p:nvSpPr>
            <p:cNvPr id="123949" name="Tekstvak 81"/>
            <p:cNvSpPr txBox="1">
              <a:spLocks noChangeArrowheads="1"/>
            </p:cNvSpPr>
            <p:nvPr/>
          </p:nvSpPr>
          <p:spPr bwMode="auto">
            <a:xfrm>
              <a:off x="2987675" y="2492375"/>
              <a:ext cx="1296988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dirty="0">
                  <a:solidFill>
                    <a:srgbClr val="000000"/>
                  </a:solidFill>
                </a:rPr>
                <a:t>EPA1</a:t>
              </a:r>
            </a:p>
          </p:txBody>
        </p:sp>
        <p:sp>
          <p:nvSpPr>
            <p:cNvPr id="123950" name="Tekstvak 82"/>
            <p:cNvSpPr txBox="1">
              <a:spLocks noChangeArrowheads="1"/>
            </p:cNvSpPr>
            <p:nvPr/>
          </p:nvSpPr>
          <p:spPr bwMode="auto">
            <a:xfrm>
              <a:off x="3995738" y="2492375"/>
              <a:ext cx="1296987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>
                  <a:solidFill>
                    <a:srgbClr val="000000"/>
                  </a:solidFill>
                </a:rPr>
                <a:t>EPA2</a:t>
              </a:r>
            </a:p>
          </p:txBody>
        </p:sp>
        <p:sp>
          <p:nvSpPr>
            <p:cNvPr id="123951" name="Tekstvak 83"/>
            <p:cNvSpPr txBox="1">
              <a:spLocks noChangeArrowheads="1"/>
            </p:cNvSpPr>
            <p:nvPr/>
          </p:nvSpPr>
          <p:spPr bwMode="auto">
            <a:xfrm>
              <a:off x="5003800" y="2492375"/>
              <a:ext cx="1296988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>
                  <a:solidFill>
                    <a:srgbClr val="000000"/>
                  </a:solidFill>
                </a:rPr>
                <a:t>EPA3</a:t>
              </a:r>
            </a:p>
          </p:txBody>
        </p:sp>
        <p:sp>
          <p:nvSpPr>
            <p:cNvPr id="123952" name="Tekstvak 84"/>
            <p:cNvSpPr txBox="1">
              <a:spLocks noChangeArrowheads="1"/>
            </p:cNvSpPr>
            <p:nvPr/>
          </p:nvSpPr>
          <p:spPr bwMode="auto">
            <a:xfrm>
              <a:off x="6011863" y="2492375"/>
              <a:ext cx="1296987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>
                  <a:solidFill>
                    <a:srgbClr val="000000"/>
                  </a:solidFill>
                </a:rPr>
                <a:t>EPA4</a:t>
              </a:r>
            </a:p>
          </p:txBody>
        </p:sp>
        <p:sp>
          <p:nvSpPr>
            <p:cNvPr id="123953" name="Tekstvak 85"/>
            <p:cNvSpPr txBox="1">
              <a:spLocks noChangeArrowheads="1"/>
            </p:cNvSpPr>
            <p:nvPr/>
          </p:nvSpPr>
          <p:spPr bwMode="auto">
            <a:xfrm>
              <a:off x="7019925" y="2492375"/>
              <a:ext cx="1008063" cy="4318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200" dirty="0">
                  <a:solidFill>
                    <a:srgbClr val="000000"/>
                  </a:solidFill>
                </a:rPr>
                <a:t>EPA5</a:t>
              </a:r>
            </a:p>
          </p:txBody>
        </p:sp>
      </p:grp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376634" y="5992389"/>
            <a:ext cx="11538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2800" dirty="0" err="1">
                <a:solidFill>
                  <a:schemeClr val="bg1"/>
                </a:solidFill>
              </a:rPr>
              <a:t>Recommendation</a:t>
            </a:r>
            <a:r>
              <a:rPr lang="nl-NL" sz="2800" dirty="0">
                <a:solidFill>
                  <a:schemeClr val="bg1"/>
                </a:solidFill>
              </a:rPr>
              <a:t>: focus assessment on </a:t>
            </a:r>
            <a:r>
              <a:rPr lang="nl-NL" sz="2800" dirty="0" err="1">
                <a:solidFill>
                  <a:schemeClr val="bg1"/>
                </a:solidFill>
              </a:rPr>
              <a:t>EPAs</a:t>
            </a:r>
            <a:r>
              <a:rPr lang="nl-NL" sz="2800" dirty="0">
                <a:solidFill>
                  <a:schemeClr val="bg1"/>
                </a:solidFill>
              </a:rPr>
              <a:t>; </a:t>
            </a:r>
            <a:r>
              <a:rPr lang="nl-NL" sz="2800" dirty="0" err="1">
                <a:solidFill>
                  <a:schemeClr val="bg1"/>
                </a:solidFill>
              </a:rPr>
              <a:t>use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competencies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for</a:t>
            </a:r>
            <a:r>
              <a:rPr lang="nl-NL" sz="2800" dirty="0">
                <a:solidFill>
                  <a:schemeClr val="bg1"/>
                </a:solidFill>
              </a:rPr>
              <a:t> feedback</a:t>
            </a:r>
          </a:p>
        </p:txBody>
      </p:sp>
      <p:sp>
        <p:nvSpPr>
          <p:cNvPr id="53" name="Titel 59"/>
          <p:cNvSpPr txBox="1">
            <a:spLocks/>
          </p:cNvSpPr>
          <p:nvPr/>
        </p:nvSpPr>
        <p:spPr>
          <a:xfrm>
            <a:off x="310237" y="436012"/>
            <a:ext cx="11671202" cy="1229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err="1">
                <a:solidFill>
                  <a:srgbClr val="FFFF00"/>
                </a:solidFill>
                <a:latin typeface="Calibri Regular"/>
              </a:rPr>
              <a:t>EPAs</a:t>
            </a:r>
            <a:r>
              <a:rPr lang="nl-NL" sz="4000" b="1" dirty="0">
                <a:solidFill>
                  <a:srgbClr val="FFFF00"/>
                </a:solidFill>
                <a:latin typeface="Calibri Regular"/>
              </a:rPr>
              <a:t> </a:t>
            </a:r>
            <a:r>
              <a:rPr lang="nl-NL" sz="4000" b="1" dirty="0" err="1">
                <a:solidFill>
                  <a:srgbClr val="FFFF00"/>
                </a:solidFill>
                <a:latin typeface="Calibri Regular"/>
              </a:rPr>
              <a:t>require</a:t>
            </a:r>
            <a:r>
              <a:rPr lang="nl-NL" sz="4000" b="1" dirty="0">
                <a:solidFill>
                  <a:srgbClr val="FFFF00"/>
                </a:solidFill>
                <a:latin typeface="Calibri Regular"/>
              </a:rPr>
              <a:t> </a:t>
            </a:r>
            <a:r>
              <a:rPr lang="nl-NL" sz="4000" b="1" dirty="0" err="1">
                <a:solidFill>
                  <a:srgbClr val="FFFF00"/>
                </a:solidFill>
                <a:latin typeface="Calibri Regular"/>
              </a:rPr>
              <a:t>the</a:t>
            </a:r>
            <a:r>
              <a:rPr lang="nl-NL" sz="4000" b="1" dirty="0">
                <a:solidFill>
                  <a:srgbClr val="FFFF00"/>
                </a:solidFill>
                <a:latin typeface="Calibri Regular"/>
              </a:rPr>
              <a:t> </a:t>
            </a:r>
            <a:r>
              <a:rPr lang="nl-NL" sz="4000" b="1" dirty="0" err="1">
                <a:solidFill>
                  <a:srgbClr val="FFFF00"/>
                </a:solidFill>
                <a:latin typeface="Calibri Regular"/>
              </a:rPr>
              <a:t>integration</a:t>
            </a:r>
            <a:r>
              <a:rPr lang="nl-NL" sz="4000" b="1" dirty="0">
                <a:solidFill>
                  <a:srgbClr val="FFFF00"/>
                </a:solidFill>
                <a:latin typeface="Calibri Regular"/>
              </a:rPr>
              <a:t> of multiple </a:t>
            </a:r>
            <a:r>
              <a:rPr lang="nl-NL" sz="4000" b="1" dirty="0" err="1">
                <a:solidFill>
                  <a:srgbClr val="FFFF00"/>
                </a:solidFill>
                <a:latin typeface="Calibri Regular"/>
              </a:rPr>
              <a:t>competencies</a:t>
            </a:r>
            <a:endParaRPr lang="nl-NL" sz="4000" b="1" dirty="0">
              <a:solidFill>
                <a:srgbClr val="FFFF00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05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>
                <a:solidFill>
                  <a:srgbClr val="FFFD18"/>
                </a:solidFill>
              </a:rPr>
              <a:t>Does </a:t>
            </a:r>
            <a:r>
              <a:rPr lang="nl-NL" b="1" i="1" dirty="0" err="1">
                <a:solidFill>
                  <a:srgbClr val="FFFD18"/>
                </a:solidFill>
              </a:rPr>
              <a:t>it</a:t>
            </a:r>
            <a:r>
              <a:rPr lang="nl-NL" b="1" i="1" dirty="0">
                <a:solidFill>
                  <a:srgbClr val="FFFD18"/>
                </a:solidFill>
              </a:rPr>
              <a:t> fit?</a:t>
            </a:r>
          </a:p>
        </p:txBody>
      </p:sp>
      <p:pic>
        <p:nvPicPr>
          <p:cNvPr id="4" name="Tijdelijke aanduiding voor inhoud 3" descr="Untitled2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40" y="1443391"/>
            <a:ext cx="7816761" cy="4936182"/>
          </a:xfrm>
        </p:spPr>
      </p:pic>
      <p:sp>
        <p:nvSpPr>
          <p:cNvPr id="5" name="Tekstvak 4"/>
          <p:cNvSpPr txBox="1"/>
          <p:nvPr/>
        </p:nvSpPr>
        <p:spPr>
          <a:xfrm>
            <a:off x="6678650" y="348945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Person </a:t>
            </a:r>
            <a:r>
              <a:rPr lang="nl-NL" sz="24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nl-NL" sz="24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24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competencies</a:t>
            </a:r>
            <a:endParaRPr lang="nl-NL" sz="24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68334" y="365909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Task</a:t>
            </a:r>
            <a:r>
              <a:rPr lang="nl-NL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(EPA) </a:t>
            </a:r>
          </a:p>
          <a:p>
            <a:r>
              <a:rPr lang="nl-NL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  <a:r>
              <a:rPr lang="nl-NL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</a:t>
            </a:r>
            <a:r>
              <a:rPr lang="nl-NL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done</a:t>
            </a:r>
            <a:endParaRPr lang="nl-NL" sz="24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96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476" y="457203"/>
            <a:ext cx="9348952" cy="745067"/>
          </a:xfrm>
        </p:spPr>
        <p:txBody>
          <a:bodyPr vert="horz" lIns="0" tIns="45720" rIns="0" bIns="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D18"/>
                </a:solidFill>
              </a:rPr>
              <a:t>Operationally defining ‘competent’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981199" y="1605389"/>
            <a:ext cx="8897007" cy="4470400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buNone/>
            </a:pPr>
            <a:r>
              <a:rPr lang="en-US" sz="3300" dirty="0">
                <a:solidFill>
                  <a:schemeClr val="bg1"/>
                </a:solidFill>
                <a:latin typeface="+mj-lt"/>
              </a:rPr>
              <a:t>When a professional activity is mastered..</a:t>
            </a:r>
          </a:p>
          <a:p>
            <a:pPr marL="273050" indent="-273050">
              <a:lnSpc>
                <a:spcPct val="90000"/>
              </a:lnSpc>
              <a:buNone/>
            </a:pPr>
            <a:endParaRPr lang="en-US" sz="3300" dirty="0">
              <a:solidFill>
                <a:schemeClr val="bg1"/>
              </a:solidFill>
              <a:latin typeface="+mj-lt"/>
            </a:endParaRPr>
          </a:p>
          <a:p>
            <a:pPr marL="273050" indent="-273050">
              <a:lnSpc>
                <a:spcPct val="90000"/>
              </a:lnSpc>
              <a:buFont typeface="Times" pitchFamily="18" charset="0"/>
              <a:buChar char="•"/>
            </a:pPr>
            <a:r>
              <a:rPr lang="is-IS" sz="3300" dirty="0">
                <a:solidFill>
                  <a:schemeClr val="bg1"/>
                </a:solidFill>
                <a:latin typeface="+mj-lt"/>
              </a:rPr>
              <a:t>…</a:t>
            </a:r>
            <a:r>
              <a:rPr lang="en-US" sz="3300" dirty="0">
                <a:solidFill>
                  <a:schemeClr val="bg1"/>
                </a:solidFill>
                <a:latin typeface="+mj-lt"/>
              </a:rPr>
              <a:t>at a </a:t>
            </a:r>
            <a:r>
              <a:rPr lang="en-US" sz="3300" b="1" dirty="0">
                <a:solidFill>
                  <a:schemeClr val="bg1"/>
                </a:solidFill>
                <a:latin typeface="+mj-lt"/>
              </a:rPr>
              <a:t>threshold</a:t>
            </a:r>
            <a:r>
              <a:rPr lang="en-US" sz="3300" dirty="0">
                <a:solidFill>
                  <a:schemeClr val="bg1"/>
                </a:solidFill>
                <a:latin typeface="+mj-lt"/>
              </a:rPr>
              <a:t> level</a:t>
            </a:r>
          </a:p>
          <a:p>
            <a:pPr marL="273050" indent="-273050">
              <a:lnSpc>
                <a:spcPct val="90000"/>
              </a:lnSpc>
              <a:buFont typeface="Times" pitchFamily="18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+mj-lt"/>
              </a:rPr>
              <a:t>...that permits </a:t>
            </a:r>
            <a:r>
              <a:rPr lang="en-US" sz="3300" b="1" dirty="0">
                <a:solidFill>
                  <a:schemeClr val="bg1"/>
                </a:solidFill>
                <a:latin typeface="+mj-lt"/>
              </a:rPr>
              <a:t>trust</a:t>
            </a:r>
          </a:p>
          <a:p>
            <a:pPr marL="273050" indent="-273050">
              <a:lnSpc>
                <a:spcPct val="90000"/>
              </a:lnSpc>
              <a:buFont typeface="Times" pitchFamily="18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+mj-lt"/>
              </a:rPr>
              <a:t>...to act </a:t>
            </a:r>
            <a:r>
              <a:rPr lang="en-US" sz="3300" b="1" dirty="0">
                <a:solidFill>
                  <a:schemeClr val="bg1"/>
                </a:solidFill>
                <a:latin typeface="+mj-lt"/>
              </a:rPr>
              <a:t>unsupervised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  <a:p>
            <a:pPr marL="273050" indent="-273050">
              <a:lnSpc>
                <a:spcPct val="90000"/>
              </a:lnSpc>
              <a:buNone/>
            </a:pPr>
            <a:endParaRPr lang="en-US" sz="3300" dirty="0">
              <a:solidFill>
                <a:schemeClr val="bg1"/>
              </a:solidFill>
              <a:latin typeface="+mj-lt"/>
            </a:endParaRPr>
          </a:p>
          <a:p>
            <a:pPr marL="273050" indent="-273050">
              <a:lnSpc>
                <a:spcPct val="90000"/>
              </a:lnSpc>
              <a:buNone/>
            </a:pPr>
            <a:endParaRPr lang="en-US" sz="3300" dirty="0">
              <a:solidFill>
                <a:schemeClr val="bg1"/>
              </a:solidFill>
              <a:latin typeface="+mj-lt"/>
            </a:endParaRPr>
          </a:p>
          <a:p>
            <a:pPr marL="273050" indent="-273050">
              <a:lnSpc>
                <a:spcPct val="90000"/>
              </a:lnSpc>
              <a:buNone/>
            </a:pPr>
            <a:r>
              <a:rPr lang="en-US" sz="3300" dirty="0">
                <a:solidFill>
                  <a:schemeClr val="bg1"/>
                </a:solidFill>
                <a:latin typeface="+mj-lt"/>
              </a:rPr>
              <a:t>Competent: </a:t>
            </a:r>
            <a:r>
              <a:rPr lang="en-US" sz="3300" i="1" dirty="0">
                <a:solidFill>
                  <a:schemeClr val="bg1"/>
                </a:solidFill>
                <a:latin typeface="+mj-lt"/>
              </a:rPr>
              <a:t>stage </a:t>
            </a:r>
            <a:r>
              <a:rPr lang="en-US" sz="3300" dirty="0">
                <a:solidFill>
                  <a:schemeClr val="bg1"/>
                </a:solidFill>
                <a:latin typeface="+mj-lt"/>
              </a:rPr>
              <a:t>in a developmental continuum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A3860E-D777-4E4D-86DA-6211629D2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184" y="2327869"/>
            <a:ext cx="3883216" cy="283514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F4E48-C3B4-A14F-8D7E-335AC234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solidFill>
                  <a:srgbClr val="FFFD18"/>
                </a:solidFill>
              </a:rPr>
              <a:t>Growth</a:t>
            </a:r>
            <a:r>
              <a:rPr lang="nl-NL" b="1" dirty="0">
                <a:solidFill>
                  <a:srgbClr val="FFFD18"/>
                </a:solidFill>
              </a:rPr>
              <a:t> of </a:t>
            </a:r>
            <a:r>
              <a:rPr lang="nl-NL" b="1" dirty="0" err="1">
                <a:solidFill>
                  <a:srgbClr val="FFFD18"/>
                </a:solidFill>
              </a:rPr>
              <a:t>competence</a:t>
            </a:r>
            <a:r>
              <a:rPr lang="nl-NL" b="1" dirty="0">
                <a:solidFill>
                  <a:srgbClr val="FFFD18"/>
                </a:solidFill>
              </a:rPr>
              <a:t> over time</a:t>
            </a:r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3A0FAA74-6F32-7C40-9BE6-1365A053B36B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5661025"/>
            <a:ext cx="2209800" cy="465138"/>
            <a:chOff x="1153" y="3566"/>
            <a:chExt cx="1392" cy="293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6CEF1A58-40E2-234E-A2C4-165DAFCAF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609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nl-NL" sz="2000" b="1">
                  <a:solidFill>
                    <a:schemeClr val="bg1"/>
                  </a:solidFill>
                  <a:cs typeface="Arial" pitchFamily="34" charset="0"/>
                </a:rPr>
                <a:t>training</a:t>
              </a:r>
              <a:endParaRPr lang="nl-NL" sz="2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FC142B8-396F-E74B-A8A7-283945BE3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566"/>
              <a:ext cx="113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6251C473-E4E4-AD4B-A197-95DEF4FD0648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661025"/>
            <a:ext cx="5181600" cy="465138"/>
            <a:chOff x="2492" y="3566"/>
            <a:chExt cx="3019" cy="293"/>
          </a:xfrm>
        </p:grpSpPr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C7246917-EA4C-094D-9F7E-9B29D9ED2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609"/>
              <a:ext cx="29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nl-NL" sz="2000" b="1">
                  <a:solidFill>
                    <a:schemeClr val="bg1"/>
                  </a:solidFill>
                  <a:cs typeface="Arial" pitchFamily="34" charset="0"/>
                </a:rPr>
                <a:t>deliberate professional practice</a:t>
              </a:r>
              <a:endParaRPr lang="nl-NL" sz="2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C1CB8EF7-2F75-AF48-AF5D-E48E0C67F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3566"/>
              <a:ext cx="301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11" name="Line 10">
            <a:extLst>
              <a:ext uri="{FF2B5EF4-FFF2-40B4-BE49-F238E27FC236}">
                <a16:creationId xmlns:a16="http://schemas.microsoft.com/office/drawing/2014/main" id="{333381C3-3D2F-BA49-94FB-6FC143D265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9" y="2997200"/>
            <a:ext cx="5545137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4ED4C702-B366-EA4C-B245-030C20998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2224088"/>
            <a:ext cx="0" cy="3276600"/>
          </a:xfrm>
          <a:prstGeom prst="line">
            <a:avLst/>
          </a:prstGeom>
          <a:noFill/>
          <a:ln w="9525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E62F6B4E-ADCA-E149-9AC8-B5533213F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2492375"/>
            <a:ext cx="78486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06141170-2EC4-664D-AEA9-2FDE334E3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1388" y="2224088"/>
            <a:ext cx="0" cy="3262312"/>
          </a:xfrm>
          <a:prstGeom prst="line">
            <a:avLst/>
          </a:prstGeom>
          <a:noFill/>
          <a:ln w="9525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C758FDA0-10A9-144E-A060-BC9BD93D6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500438"/>
            <a:ext cx="41767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DF22DDC4-B964-EF49-9463-D6A2F45E3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205038"/>
            <a:ext cx="0" cy="3276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48A08B2C-47BB-2D4D-A6E1-2B5A75272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8788" y="2224088"/>
            <a:ext cx="0" cy="3276600"/>
          </a:xfrm>
          <a:prstGeom prst="line">
            <a:avLst/>
          </a:prstGeom>
          <a:noFill/>
          <a:ln w="9525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52821905-6227-0645-8EA7-1CB608B9A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4005263"/>
            <a:ext cx="29591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97C53B0-20AE-B14A-8C0C-C1DE53D8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9972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bg1"/>
                </a:solidFill>
                <a:cs typeface="Arial" pitchFamily="34" charset="0"/>
              </a:rPr>
              <a:t>proficient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E467573-2EB4-E34A-B338-E5D7D975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20938"/>
            <a:ext cx="1436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bg1"/>
                </a:solidFill>
                <a:cs typeface="Arial" pitchFamily="34" charset="0"/>
              </a:rPr>
              <a:t>expert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80538CAB-2C4A-7148-8F9B-9B1ABFCF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500438"/>
            <a:ext cx="16557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bg1"/>
                </a:solidFill>
                <a:cs typeface="Arial" pitchFamily="34" charset="0"/>
              </a:rPr>
              <a:t>competent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DEF7004A-E494-7640-9DAC-9CB3FF77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005263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bg1"/>
                </a:solidFill>
                <a:cs typeface="Arial" pitchFamily="34" charset="0"/>
              </a:rPr>
              <a:t>advanced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A1465208-EE89-5240-B867-A5C5CD7E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510088"/>
            <a:ext cx="1350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>
                <a:solidFill>
                  <a:schemeClr val="bg1"/>
                </a:solidFill>
                <a:cs typeface="Arial" pitchFamily="34" charset="0"/>
              </a:rPr>
              <a:t>novice</a:t>
            </a:r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E8A8C6C7-14A5-9048-83B6-E79362DE0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508500"/>
            <a:ext cx="2232025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33C86B9E-F1D3-2D46-8E70-2AE630151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2205038"/>
            <a:ext cx="0" cy="3276600"/>
          </a:xfrm>
          <a:prstGeom prst="line">
            <a:avLst/>
          </a:prstGeom>
          <a:noFill/>
          <a:ln w="9525">
            <a:solidFill>
              <a:srgbClr val="33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C43A27D9-F02A-584D-A3B0-FE6EA8D38A43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2060575"/>
            <a:ext cx="7239000" cy="3384550"/>
            <a:chOff x="1020" y="1298"/>
            <a:chExt cx="4560" cy="2132"/>
          </a:xfrm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40D97864-2408-1040-9FF6-09290D506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1688"/>
              <a:ext cx="4560" cy="1604"/>
              <a:chOff x="1020" y="1688"/>
              <a:chExt cx="4560" cy="1604"/>
            </a:xfrm>
          </p:grpSpPr>
          <p:sp>
            <p:nvSpPr>
              <p:cNvPr id="29" name="Arc 32">
                <a:extLst>
                  <a:ext uri="{FF2B5EF4-FFF2-40B4-BE49-F238E27FC236}">
                    <a16:creationId xmlns:a16="http://schemas.microsoft.com/office/drawing/2014/main" id="{82E1F122-FD8A-9948-873F-ECB90B4473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520405">
                <a:off x="2483" y="407"/>
                <a:ext cx="1604" cy="4166"/>
              </a:xfrm>
              <a:custGeom>
                <a:avLst/>
                <a:gdLst>
                  <a:gd name="T0" fmla="*/ 0 w 21600"/>
                  <a:gd name="T1" fmla="*/ 0 h 22455"/>
                  <a:gd name="T2" fmla="*/ 0 w 21600"/>
                  <a:gd name="T3" fmla="*/ 0 h 22455"/>
                  <a:gd name="T4" fmla="*/ 0 w 21600"/>
                  <a:gd name="T5" fmla="*/ 0 h 224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455"/>
                  <a:gd name="T11" fmla="*/ 21600 w 21600"/>
                  <a:gd name="T12" fmla="*/ 22455 h 224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455" fill="none" extrusionOk="0">
                    <a:moveTo>
                      <a:pt x="1774" y="-1"/>
                    </a:moveTo>
                    <a:cubicBezTo>
                      <a:pt x="12977" y="923"/>
                      <a:pt x="21600" y="10285"/>
                      <a:pt x="21600" y="21527"/>
                    </a:cubicBezTo>
                    <a:cubicBezTo>
                      <a:pt x="21600" y="21836"/>
                      <a:pt x="21593" y="22145"/>
                      <a:pt x="21580" y="22455"/>
                    </a:cubicBezTo>
                  </a:path>
                  <a:path w="21600" h="22455" stroke="0" extrusionOk="0">
                    <a:moveTo>
                      <a:pt x="1774" y="-1"/>
                    </a:moveTo>
                    <a:cubicBezTo>
                      <a:pt x="12977" y="923"/>
                      <a:pt x="21600" y="10285"/>
                      <a:pt x="21600" y="21527"/>
                    </a:cubicBezTo>
                    <a:cubicBezTo>
                      <a:pt x="21600" y="21836"/>
                      <a:pt x="21593" y="22145"/>
                      <a:pt x="21580" y="22455"/>
                    </a:cubicBezTo>
                    <a:lnTo>
                      <a:pt x="0" y="21527"/>
                    </a:lnTo>
                    <a:close/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Line 33">
                <a:extLst>
                  <a:ext uri="{FF2B5EF4-FFF2-40B4-BE49-F238E27FC236}">
                    <a16:creationId xmlns:a16="http://schemas.microsoft.com/office/drawing/2014/main" id="{4CE612A3-E312-7142-A133-CAED053E1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3249"/>
                <a:ext cx="456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EA2C101D-72B9-454E-8524-95F2BF43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298"/>
              <a:ext cx="0" cy="21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1" name="Tekstvak 29">
            <a:extLst>
              <a:ext uri="{FF2B5EF4-FFF2-40B4-BE49-F238E27FC236}">
                <a16:creationId xmlns:a16="http://schemas.microsoft.com/office/drawing/2014/main" id="{647E8128-751C-CD42-B46F-4DD08289A251}"/>
              </a:ext>
            </a:extLst>
          </p:cNvPr>
          <p:cNvSpPr txBox="1"/>
          <p:nvPr/>
        </p:nvSpPr>
        <p:spPr>
          <a:xfrm>
            <a:off x="8145306" y="6491585"/>
            <a:ext cx="388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>
                <a:solidFill>
                  <a:schemeClr val="bg1"/>
                </a:solidFill>
              </a:rPr>
              <a:t>Dreyfus</a:t>
            </a:r>
            <a:r>
              <a:rPr lang="nl-NL" sz="1600" dirty="0">
                <a:solidFill>
                  <a:schemeClr val="bg1"/>
                </a:solidFill>
              </a:rPr>
              <a:t> &amp; </a:t>
            </a:r>
            <a:r>
              <a:rPr lang="nl-NL" sz="1600" dirty="0" err="1">
                <a:solidFill>
                  <a:schemeClr val="bg1"/>
                </a:solidFill>
              </a:rPr>
              <a:t>Dreyfus</a:t>
            </a:r>
            <a:r>
              <a:rPr lang="nl-NL" sz="1600" dirty="0">
                <a:solidFill>
                  <a:schemeClr val="bg1"/>
                </a:solidFill>
              </a:rPr>
              <a:t> 1986; ten Cate et al, 2010</a:t>
            </a:r>
          </a:p>
        </p:txBody>
      </p:sp>
      <p:grpSp>
        <p:nvGrpSpPr>
          <p:cNvPr id="32" name="Groeperen 4">
            <a:extLst>
              <a:ext uri="{FF2B5EF4-FFF2-40B4-BE49-F238E27FC236}">
                <a16:creationId xmlns:a16="http://schemas.microsoft.com/office/drawing/2014/main" id="{2DED6021-9124-6B43-BD6A-B559DE871AEE}"/>
              </a:ext>
            </a:extLst>
          </p:cNvPr>
          <p:cNvGrpSpPr/>
          <p:nvPr/>
        </p:nvGrpSpPr>
        <p:grpSpPr>
          <a:xfrm>
            <a:off x="5050483" y="3363913"/>
            <a:ext cx="4262544" cy="1512332"/>
            <a:chOff x="3526483" y="3363913"/>
            <a:chExt cx="4262544" cy="1512332"/>
          </a:xfrm>
        </p:grpSpPr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31763EA7-24DB-A848-9AAE-2F5AB69E2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483" y="3363913"/>
              <a:ext cx="304800" cy="304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nl-NL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302D59FA-80D5-FE4D-873C-419F405D2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283" y="4506913"/>
              <a:ext cx="3195744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Ready for unsupervised practice</a:t>
              </a:r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446639CB-2E41-6A41-B1B4-2F05B33EE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083" y="3668713"/>
              <a:ext cx="838200" cy="838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92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E6190B-BD1E-1B49-B3C3-3AD44F41855C}"/>
              </a:ext>
            </a:extLst>
          </p:cNvPr>
          <p:cNvGrpSpPr/>
          <p:nvPr/>
        </p:nvGrpSpPr>
        <p:grpSpPr>
          <a:xfrm>
            <a:off x="2843966" y="3293379"/>
            <a:ext cx="5373064" cy="2078831"/>
            <a:chOff x="2843966" y="3293379"/>
            <a:chExt cx="5373064" cy="2078831"/>
          </a:xfrm>
        </p:grpSpPr>
        <p:sp>
          <p:nvSpPr>
            <p:cNvPr id="43" name="Arc 22">
              <a:extLst>
                <a:ext uri="{FF2B5EF4-FFF2-40B4-BE49-F238E27FC236}">
                  <a16:creationId xmlns:a16="http://schemas.microsoft.com/office/drawing/2014/main" id="{4B288CD3-47F6-404A-84F0-D9413A804F9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235877" y="1901468"/>
              <a:ext cx="2078831" cy="4862654"/>
            </a:xfrm>
            <a:custGeom>
              <a:avLst/>
              <a:gdLst>
                <a:gd name="T0" fmla="*/ 0 w 21600"/>
                <a:gd name="T1" fmla="*/ 0 h 35867"/>
                <a:gd name="T2" fmla="*/ 0 w 21600"/>
                <a:gd name="T3" fmla="*/ 0 h 35867"/>
                <a:gd name="T4" fmla="*/ 0 w 21600"/>
                <a:gd name="T5" fmla="*/ 0 h 358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867"/>
                <a:gd name="T11" fmla="*/ 21600 w 21600"/>
                <a:gd name="T12" fmla="*/ 35867 h 358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867" fill="none" extrusionOk="0">
                  <a:moveTo>
                    <a:pt x="1773" y="-1"/>
                  </a:moveTo>
                  <a:cubicBezTo>
                    <a:pt x="12976" y="922"/>
                    <a:pt x="21600" y="10285"/>
                    <a:pt x="21600" y="21527"/>
                  </a:cubicBezTo>
                  <a:cubicBezTo>
                    <a:pt x="21600" y="26812"/>
                    <a:pt x="19661" y="31914"/>
                    <a:pt x="16152" y="35867"/>
                  </a:cubicBezTo>
                </a:path>
                <a:path w="21600" h="35867" stroke="0" extrusionOk="0">
                  <a:moveTo>
                    <a:pt x="1773" y="-1"/>
                  </a:moveTo>
                  <a:cubicBezTo>
                    <a:pt x="12976" y="922"/>
                    <a:pt x="21600" y="10285"/>
                    <a:pt x="21600" y="21527"/>
                  </a:cubicBezTo>
                  <a:cubicBezTo>
                    <a:pt x="21600" y="26812"/>
                    <a:pt x="19661" y="31914"/>
                    <a:pt x="16152" y="35867"/>
                  </a:cubicBezTo>
                  <a:lnTo>
                    <a:pt x="0" y="21527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25D4215A-F53B-0844-B02E-45883F0A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867" y="3742484"/>
              <a:ext cx="548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bg1"/>
                  </a:solidFill>
                  <a:cs typeface="Arial" pitchFamily="34" charset="0"/>
                </a:rPr>
                <a:t>EPA5</a:t>
              </a:r>
              <a:endParaRPr 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0019" y="250825"/>
            <a:ext cx="10730365" cy="1143000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r>
              <a:rPr lang="nl-NL" sz="4200" b="1" dirty="0" err="1">
                <a:solidFill>
                  <a:srgbClr val="FFFF00"/>
                </a:solidFill>
              </a:rPr>
              <a:t>Competency</a:t>
            </a:r>
            <a:r>
              <a:rPr lang="nl-NL" sz="4200" b="1" dirty="0">
                <a:solidFill>
                  <a:srgbClr val="FFFF00"/>
                </a:solidFill>
              </a:rPr>
              <a:t> curves of </a:t>
            </a:r>
            <a:r>
              <a:rPr lang="nl-NL" sz="4200" b="1" dirty="0" err="1">
                <a:solidFill>
                  <a:srgbClr val="FFFF00"/>
                </a:solidFill>
              </a:rPr>
              <a:t>one</a:t>
            </a:r>
            <a:r>
              <a:rPr lang="nl-NL" sz="4200" b="1" dirty="0">
                <a:solidFill>
                  <a:srgbClr val="FFFF00"/>
                </a:solidFill>
              </a:rPr>
              <a:t> trainee for various EPAs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2392363" y="2185987"/>
            <a:ext cx="7296150" cy="4065588"/>
            <a:chOff x="384" y="1440"/>
            <a:chExt cx="4596" cy="2561"/>
          </a:xfrm>
        </p:grpSpPr>
        <p:grpSp>
          <p:nvGrpSpPr>
            <p:cNvPr id="95236" name="Group 4"/>
            <p:cNvGrpSpPr>
              <a:grpSpLocks/>
            </p:cNvGrpSpPr>
            <p:nvPr/>
          </p:nvGrpSpPr>
          <p:grpSpPr bwMode="auto">
            <a:xfrm>
              <a:off x="517" y="3708"/>
              <a:ext cx="1392" cy="293"/>
              <a:chOff x="1153" y="3566"/>
              <a:chExt cx="1392" cy="293"/>
            </a:xfrm>
          </p:grpSpPr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1153" y="3609"/>
                <a:ext cx="13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nl-NL" sz="2000" b="1">
                    <a:solidFill>
                      <a:schemeClr val="bg1"/>
                    </a:solidFill>
                    <a:cs typeface="Arial" pitchFamily="34" charset="0"/>
                  </a:rPr>
                  <a:t>training</a:t>
                </a:r>
                <a:endParaRPr lang="nl-NL" sz="22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5238" name="Line 6"/>
              <p:cNvSpPr>
                <a:spLocks noChangeShapeType="1"/>
              </p:cNvSpPr>
              <p:nvPr/>
            </p:nvSpPr>
            <p:spPr bwMode="auto">
              <a:xfrm>
                <a:off x="1202" y="3566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239" name="Group 7"/>
            <p:cNvGrpSpPr>
              <a:grpSpLocks/>
            </p:cNvGrpSpPr>
            <p:nvPr/>
          </p:nvGrpSpPr>
          <p:grpSpPr bwMode="auto">
            <a:xfrm>
              <a:off x="1716" y="3708"/>
              <a:ext cx="3264" cy="293"/>
              <a:chOff x="2492" y="3566"/>
              <a:chExt cx="3019" cy="293"/>
            </a:xfrm>
          </p:grpSpPr>
          <p:sp>
            <p:nvSpPr>
              <p:cNvPr id="95240" name="Text Box 8"/>
              <p:cNvSpPr txBox="1">
                <a:spLocks noChangeArrowheads="1"/>
              </p:cNvSpPr>
              <p:nvPr/>
            </p:nvSpPr>
            <p:spPr bwMode="auto">
              <a:xfrm>
                <a:off x="2562" y="3609"/>
                <a:ext cx="29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nl-NL" sz="2000" b="1">
                    <a:solidFill>
                      <a:schemeClr val="bg1"/>
                    </a:solidFill>
                    <a:cs typeface="Arial" pitchFamily="34" charset="0"/>
                  </a:rPr>
                  <a:t>deliberate professional practice</a:t>
                </a:r>
                <a:endParaRPr lang="nl-NL" sz="22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5241" name="Line 9"/>
              <p:cNvSpPr>
                <a:spLocks noChangeShapeType="1"/>
              </p:cNvSpPr>
              <p:nvPr/>
            </p:nvSpPr>
            <p:spPr bwMode="auto">
              <a:xfrm flipV="1">
                <a:off x="2492" y="3566"/>
                <a:ext cx="301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 flipV="1">
              <a:off x="384" y="3391"/>
              <a:ext cx="45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566" y="1440"/>
              <a:ext cx="0" cy="21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2689227" y="2338388"/>
            <a:ext cx="7185025" cy="3076575"/>
            <a:chOff x="571" y="1536"/>
            <a:chExt cx="4526" cy="1938"/>
          </a:xfrm>
        </p:grpSpPr>
        <p:sp>
          <p:nvSpPr>
            <p:cNvPr id="95245" name="Arc 13"/>
            <p:cNvSpPr>
              <a:spLocks/>
            </p:cNvSpPr>
            <p:nvPr/>
          </p:nvSpPr>
          <p:spPr bwMode="auto">
            <a:xfrm rot="-5520405">
              <a:off x="1787" y="462"/>
              <a:ext cx="1796" cy="4228"/>
            </a:xfrm>
            <a:custGeom>
              <a:avLst/>
              <a:gdLst>
                <a:gd name="T0" fmla="*/ 0 w 21600"/>
                <a:gd name="T1" fmla="*/ 0 h 22455"/>
                <a:gd name="T2" fmla="*/ 0 w 21600"/>
                <a:gd name="T3" fmla="*/ 0 h 22455"/>
                <a:gd name="T4" fmla="*/ 0 w 21600"/>
                <a:gd name="T5" fmla="*/ 0 h 224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55"/>
                <a:gd name="T11" fmla="*/ 21600 w 21600"/>
                <a:gd name="T12" fmla="*/ 22455 h 22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55" fill="none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</a:path>
                <a:path w="21600" h="22455" stroke="0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  <a:lnTo>
                    <a:pt x="0" y="21527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4752" y="1536"/>
              <a:ext cx="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bg1"/>
                  </a:solidFill>
                  <a:cs typeface="Arial" pitchFamily="34" charset="0"/>
                </a:rPr>
                <a:t>EPA1</a:t>
              </a:r>
              <a:endParaRPr 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773364" y="2033587"/>
            <a:ext cx="2987675" cy="3455988"/>
            <a:chOff x="624" y="1344"/>
            <a:chExt cx="1882" cy="2177"/>
          </a:xfrm>
        </p:grpSpPr>
        <p:sp>
          <p:nvSpPr>
            <p:cNvPr id="95248" name="Arc 16"/>
            <p:cNvSpPr>
              <a:spLocks/>
            </p:cNvSpPr>
            <p:nvPr/>
          </p:nvSpPr>
          <p:spPr bwMode="auto">
            <a:xfrm rot="-5520405">
              <a:off x="399" y="1713"/>
              <a:ext cx="2033" cy="1584"/>
            </a:xfrm>
            <a:custGeom>
              <a:avLst/>
              <a:gdLst>
                <a:gd name="T0" fmla="*/ 0 w 21600"/>
                <a:gd name="T1" fmla="*/ 0 h 22455"/>
                <a:gd name="T2" fmla="*/ 0 w 21600"/>
                <a:gd name="T3" fmla="*/ 0 h 22455"/>
                <a:gd name="T4" fmla="*/ 0 w 21600"/>
                <a:gd name="T5" fmla="*/ 0 h 224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55"/>
                <a:gd name="T11" fmla="*/ 21600 w 21600"/>
                <a:gd name="T12" fmla="*/ 22455 h 22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55" fill="none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</a:path>
                <a:path w="21600" h="22455" stroke="0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  <a:lnTo>
                    <a:pt x="0" y="21527"/>
                  </a:lnTo>
                  <a:close/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2161" y="1344"/>
              <a:ext cx="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bg1"/>
                  </a:solidFill>
                  <a:cs typeface="Arial" pitchFamily="34" charset="0"/>
                </a:rPr>
                <a:t>EPA4</a:t>
              </a:r>
              <a:endParaRPr 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95577" y="1728787"/>
            <a:ext cx="6334125" cy="3543300"/>
            <a:chOff x="575" y="1344"/>
            <a:chExt cx="3990" cy="2040"/>
          </a:xfrm>
        </p:grpSpPr>
        <p:sp>
          <p:nvSpPr>
            <p:cNvPr id="95251" name="Arc 19"/>
            <p:cNvSpPr>
              <a:spLocks/>
            </p:cNvSpPr>
            <p:nvPr/>
          </p:nvSpPr>
          <p:spPr bwMode="auto">
            <a:xfrm rot="-5520405">
              <a:off x="1623" y="443"/>
              <a:ext cx="1893" cy="3990"/>
            </a:xfrm>
            <a:custGeom>
              <a:avLst/>
              <a:gdLst>
                <a:gd name="T0" fmla="*/ 0 w 21263"/>
                <a:gd name="T1" fmla="*/ 0 h 21569"/>
                <a:gd name="T2" fmla="*/ 0 w 21263"/>
                <a:gd name="T3" fmla="*/ 0 h 21569"/>
                <a:gd name="T4" fmla="*/ 0 w 21263"/>
                <a:gd name="T5" fmla="*/ 0 h 21569"/>
                <a:gd name="T6" fmla="*/ 0 60000 65536"/>
                <a:gd name="T7" fmla="*/ 0 60000 65536"/>
                <a:gd name="T8" fmla="*/ 0 60000 65536"/>
                <a:gd name="T9" fmla="*/ 0 w 21263"/>
                <a:gd name="T10" fmla="*/ 0 h 21569"/>
                <a:gd name="T11" fmla="*/ 21263 w 21263"/>
                <a:gd name="T12" fmla="*/ 21569 h 215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3" h="21569" fill="none" extrusionOk="0">
                  <a:moveTo>
                    <a:pt x="1150" y="-1"/>
                  </a:moveTo>
                  <a:cubicBezTo>
                    <a:pt x="11168" y="533"/>
                    <a:pt x="19499" y="7895"/>
                    <a:pt x="21263" y="17771"/>
                  </a:cubicBezTo>
                </a:path>
                <a:path w="21263" h="21569" stroke="0" extrusionOk="0">
                  <a:moveTo>
                    <a:pt x="1150" y="-1"/>
                  </a:moveTo>
                  <a:cubicBezTo>
                    <a:pt x="11168" y="533"/>
                    <a:pt x="19499" y="7895"/>
                    <a:pt x="21263" y="17771"/>
                  </a:cubicBezTo>
                  <a:lnTo>
                    <a:pt x="0" y="21569"/>
                  </a:lnTo>
                  <a:close/>
                </a:path>
              </a:pathLst>
            </a:custGeom>
            <a:noFill/>
            <a:ln w="57150">
              <a:solidFill>
                <a:srgbClr val="CC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3840" y="1344"/>
              <a:ext cx="34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bg1"/>
                  </a:solidFill>
                  <a:cs typeface="Arial" pitchFamily="34" charset="0"/>
                </a:rPr>
                <a:t>EPA2</a:t>
              </a:r>
              <a:endParaRPr 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 rot="21444758">
            <a:off x="3123504" y="2030622"/>
            <a:ext cx="6643688" cy="3308350"/>
            <a:chOff x="912" y="1344"/>
            <a:chExt cx="4185" cy="2084"/>
          </a:xfrm>
        </p:grpSpPr>
        <p:sp>
          <p:nvSpPr>
            <p:cNvPr id="95254" name="Arc 22"/>
            <p:cNvSpPr>
              <a:spLocks/>
            </p:cNvSpPr>
            <p:nvPr/>
          </p:nvSpPr>
          <p:spPr bwMode="auto">
            <a:xfrm rot="-5520405">
              <a:off x="1865" y="535"/>
              <a:ext cx="1940" cy="3846"/>
            </a:xfrm>
            <a:custGeom>
              <a:avLst/>
              <a:gdLst>
                <a:gd name="T0" fmla="*/ 0 w 21600"/>
                <a:gd name="T1" fmla="*/ 0 h 22455"/>
                <a:gd name="T2" fmla="*/ 0 w 21600"/>
                <a:gd name="T3" fmla="*/ 0 h 22455"/>
                <a:gd name="T4" fmla="*/ 0 w 21600"/>
                <a:gd name="T5" fmla="*/ 0 h 224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55"/>
                <a:gd name="T11" fmla="*/ 21600 w 21600"/>
                <a:gd name="T12" fmla="*/ 22455 h 22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55" fill="none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</a:path>
                <a:path w="21600" h="22455" stroke="0" extrusionOk="0">
                  <a:moveTo>
                    <a:pt x="1774" y="-1"/>
                  </a:moveTo>
                  <a:cubicBezTo>
                    <a:pt x="12977" y="923"/>
                    <a:pt x="21600" y="10285"/>
                    <a:pt x="21600" y="21527"/>
                  </a:cubicBezTo>
                  <a:cubicBezTo>
                    <a:pt x="21600" y="21836"/>
                    <a:pt x="21593" y="22145"/>
                    <a:pt x="21580" y="22455"/>
                  </a:cubicBezTo>
                  <a:lnTo>
                    <a:pt x="0" y="21527"/>
                  </a:lnTo>
                  <a:close/>
                </a:path>
              </a:pathLst>
            </a:custGeom>
            <a:noFill/>
            <a:ln w="57150">
              <a:solidFill>
                <a:srgbClr val="66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4752" y="1344"/>
              <a:ext cx="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bg1"/>
                  </a:solidFill>
                  <a:cs typeface="Arial" pitchFamily="34" charset="0"/>
                </a:rPr>
                <a:t>EPA3</a:t>
              </a:r>
              <a:endParaRPr 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782763" y="2795587"/>
            <a:ext cx="7620000" cy="1270000"/>
            <a:chOff x="0" y="1824"/>
            <a:chExt cx="4800" cy="800"/>
          </a:xfrm>
        </p:grpSpPr>
        <p:sp>
          <p:nvSpPr>
            <p:cNvPr id="95260" name="Line 28"/>
            <p:cNvSpPr>
              <a:spLocks noChangeShapeType="1"/>
            </p:cNvSpPr>
            <p:nvPr/>
          </p:nvSpPr>
          <p:spPr bwMode="auto">
            <a:xfrm>
              <a:off x="144" y="2256"/>
              <a:ext cx="465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0" y="1824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sz="1600">
                  <a:solidFill>
                    <a:schemeClr val="bg1"/>
                  </a:solidFill>
                  <a:cs typeface="Arial" pitchFamily="34" charset="0"/>
                </a:rPr>
                <a:t>Compe-</a:t>
              </a:r>
            </a:p>
            <a:p>
              <a:pPr eaLnBrk="1" hangingPunct="1"/>
              <a:r>
                <a:rPr lang="nl-NL" sz="1600">
                  <a:solidFill>
                    <a:schemeClr val="bg1"/>
                  </a:solidFill>
                  <a:cs typeface="Arial" pitchFamily="34" charset="0"/>
                </a:rPr>
                <a:t>tence</a:t>
              </a:r>
              <a:endParaRPr lang="nl-NL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0" y="2256"/>
              <a:ext cx="4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sz="1600">
                  <a:solidFill>
                    <a:schemeClr val="bg1"/>
                  </a:solidFill>
                  <a:cs typeface="Arial" pitchFamily="34" charset="0"/>
                </a:rPr>
                <a:t>thres-</a:t>
              </a:r>
            </a:p>
            <a:p>
              <a:pPr eaLnBrk="1" hangingPunct="1"/>
              <a:r>
                <a:rPr lang="nl-NL" sz="1600">
                  <a:solidFill>
                    <a:schemeClr val="bg1"/>
                  </a:solidFill>
                  <a:cs typeface="Arial" pitchFamily="34" charset="0"/>
                </a:rPr>
                <a:t>hold</a:t>
              </a:r>
              <a:endParaRPr lang="nl-NL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230563" y="2185987"/>
            <a:ext cx="1219200" cy="3200400"/>
            <a:chOff x="912" y="1440"/>
            <a:chExt cx="768" cy="2016"/>
          </a:xfrm>
        </p:grpSpPr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912" y="1440"/>
              <a:ext cx="0" cy="20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248" y="1440"/>
              <a:ext cx="0" cy="20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>
              <a:off x="1680" y="1440"/>
              <a:ext cx="0" cy="20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3078164" y="3328987"/>
            <a:ext cx="4702175" cy="1512888"/>
            <a:chOff x="816" y="2160"/>
            <a:chExt cx="2962" cy="953"/>
          </a:xfrm>
        </p:grpSpPr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816" y="2160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nl-NL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52" y="2160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nl-NL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1584" y="2160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nl-NL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271" name="Rectangle 39"/>
            <p:cNvSpPr>
              <a:spLocks noChangeArrowheads="1"/>
            </p:cNvSpPr>
            <p:nvPr/>
          </p:nvSpPr>
          <p:spPr bwMode="auto">
            <a:xfrm>
              <a:off x="1824" y="2880"/>
              <a:ext cx="1954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Justified entrustment decisions</a:t>
              </a:r>
            </a:p>
          </p:txBody>
        </p:sp>
        <p:sp>
          <p:nvSpPr>
            <p:cNvPr id="95272" name="Line 40"/>
            <p:cNvSpPr>
              <a:spLocks noChangeShapeType="1"/>
            </p:cNvSpPr>
            <p:nvPr/>
          </p:nvSpPr>
          <p:spPr bwMode="auto">
            <a:xfrm>
              <a:off x="1728" y="2352"/>
              <a:ext cx="19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73" name="Line 41"/>
            <p:cNvSpPr>
              <a:spLocks noChangeShapeType="1"/>
            </p:cNvSpPr>
            <p:nvPr/>
          </p:nvSpPr>
          <p:spPr bwMode="auto">
            <a:xfrm>
              <a:off x="1296" y="2352"/>
              <a:ext cx="52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>
              <a:off x="960" y="2352"/>
              <a:ext cx="864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eperen 55">
            <a:extLst>
              <a:ext uri="{FF2B5EF4-FFF2-40B4-BE49-F238E27FC236}">
                <a16:creationId xmlns:a16="http://schemas.microsoft.com/office/drawing/2014/main" id="{1D7C0C2B-9388-BB49-AA52-2CFB45E1B7FD}"/>
              </a:ext>
            </a:extLst>
          </p:cNvPr>
          <p:cNvGrpSpPr/>
          <p:nvPr/>
        </p:nvGrpSpPr>
        <p:grpSpPr>
          <a:xfrm>
            <a:off x="6796445" y="3367030"/>
            <a:ext cx="3312775" cy="845711"/>
            <a:chOff x="5241108" y="3429000"/>
            <a:chExt cx="3312775" cy="805541"/>
          </a:xfrm>
        </p:grpSpPr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7AB7D273-D838-9E46-BCDF-AAFB88029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840" y="3882752"/>
              <a:ext cx="1325043" cy="35178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Loss of trust</a:t>
              </a:r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9E255708-6BBF-3545-BFD4-DC6963031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108" y="3429000"/>
              <a:ext cx="304800" cy="304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nl-NL" sz="1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5D40DB7D-F316-2247-BBC3-58DDE9657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5908" y="3581400"/>
              <a:ext cx="1682932" cy="30135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44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31548" y="3802149"/>
          <a:ext cx="8846559" cy="2762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0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Portfolio of: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trainee Jones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56" y="292970"/>
            <a:ext cx="8793351" cy="71824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FF00"/>
                </a:solidFill>
              </a:rPr>
              <a:t>An individualized workplace curriculum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25823" y="4411042"/>
            <a:ext cx="4893369" cy="1984600"/>
            <a:chOff x="3955030" y="4624145"/>
            <a:chExt cx="4893369" cy="1984600"/>
          </a:xfrm>
        </p:grpSpPr>
        <p:sp>
          <p:nvSpPr>
            <p:cNvPr id="3" name="Ovaal 2"/>
            <p:cNvSpPr/>
            <p:nvPr/>
          </p:nvSpPr>
          <p:spPr>
            <a:xfrm>
              <a:off x="6555552" y="4624145"/>
              <a:ext cx="512779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4760826" y="5615905"/>
              <a:ext cx="512779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8335620" y="5180668"/>
              <a:ext cx="512779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3955030" y="6176697"/>
              <a:ext cx="512779" cy="432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17356" y="1303357"/>
          <a:ext cx="6074944" cy="224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Graded supervision allows for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mbria"/>
                          <a:cs typeface="Arial Narrow" panose="020B0604020202020204" pitchFamily="34" charset="0"/>
                        </a:rPr>
                        <a:t>Observing the activity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E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mbria"/>
                          <a:cs typeface="Arial Narrow" panose="020B0604020202020204" pitchFamily="34" charset="0"/>
                        </a:rPr>
                        <a:t>Acting with direct, pro-active supervision present in the room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mbria"/>
                          <a:cs typeface="Arial Narrow" panose="020B0604020202020204" pitchFamily="34" charset="0"/>
                        </a:rPr>
                        <a:t>Acting with (re-active) supervision available within minutes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F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mbria"/>
                          <a:cs typeface="Arial Narrow" panose="020B0604020202020204" pitchFamily="34" charset="0"/>
                        </a:rPr>
                        <a:t>Acting unsupervised, i.e. under clinical oversight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A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mbria"/>
                          <a:cs typeface="Arial Narrow" panose="020B0604020202020204" pitchFamily="34" charset="0"/>
                        </a:rPr>
                        <a:t>Acting as the supervisor to a junior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52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D2EB6-1E95-674A-B75A-6EA08ADF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03987"/>
            <a:ext cx="11400198" cy="1015590"/>
          </a:xfrm>
        </p:spPr>
        <p:txBody>
          <a:bodyPr>
            <a:normAutofit/>
          </a:bodyPr>
          <a:lstStyle/>
          <a:p>
            <a:r>
              <a:rPr lang="nl-NL" sz="4200" dirty="0"/>
              <a:t>Step-</a:t>
            </a:r>
            <a:r>
              <a:rPr lang="nl-NL" sz="4200" dirty="0" err="1"/>
              <a:t>wise</a:t>
            </a:r>
            <a:r>
              <a:rPr lang="nl-NL" sz="4200" dirty="0"/>
              <a:t>, </a:t>
            </a:r>
            <a:r>
              <a:rPr lang="nl-NL" sz="4200" dirty="0" err="1"/>
              <a:t>legitimate</a:t>
            </a:r>
            <a:r>
              <a:rPr lang="nl-NL" sz="4200" dirty="0"/>
              <a:t> </a:t>
            </a:r>
            <a:r>
              <a:rPr lang="nl-NL" sz="4200" dirty="0" err="1"/>
              <a:t>participation</a:t>
            </a:r>
            <a:r>
              <a:rPr lang="nl-NL" sz="4200" dirty="0"/>
              <a:t> in health care</a:t>
            </a:r>
            <a:endParaRPr sz="4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F2890-736B-A844-9DF7-FF65EAAB0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3269" y="2855568"/>
            <a:ext cx="3107951" cy="2062285"/>
          </a:xfrm>
          <a:prstGeom prst="rect">
            <a:avLst/>
          </a:prstGeom>
        </p:spPr>
      </p:pic>
      <p:sp>
        <p:nvSpPr>
          <p:cNvPr id="8" name="Doughnut 7">
            <a:extLst>
              <a:ext uri="{FF2B5EF4-FFF2-40B4-BE49-F238E27FC236}">
                <a16:creationId xmlns:a16="http://schemas.microsoft.com/office/drawing/2014/main" id="{AE84C5AC-6EAC-8D49-8911-BF7E576A65F5}"/>
              </a:ext>
            </a:extLst>
          </p:cNvPr>
          <p:cNvSpPr/>
          <p:nvPr/>
        </p:nvSpPr>
        <p:spPr>
          <a:xfrm>
            <a:off x="2282416" y="1872274"/>
            <a:ext cx="4049655" cy="40288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6AC8988D-AED3-B844-A9DD-8ABB6F40706C}"/>
              </a:ext>
            </a:extLst>
          </p:cNvPr>
          <p:cNvSpPr/>
          <p:nvPr/>
        </p:nvSpPr>
        <p:spPr>
          <a:xfrm>
            <a:off x="1528873" y="1119577"/>
            <a:ext cx="5556739" cy="5521570"/>
          </a:xfrm>
          <a:prstGeom prst="donut">
            <a:avLst>
              <a:gd name="adj" fmla="val 176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25A1F-4FEF-2348-B6C8-9FF13605D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4939" y="2924595"/>
            <a:ext cx="1327247" cy="191153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AED21C0-BA06-0345-8778-A821FEC689EE}"/>
              </a:ext>
            </a:extLst>
          </p:cNvPr>
          <p:cNvSpPr/>
          <p:nvPr/>
        </p:nvSpPr>
        <p:spPr>
          <a:xfrm>
            <a:off x="1399288" y="3682811"/>
            <a:ext cx="2224216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A25882-1E94-8A45-9B24-AA7FFDBBF9BB}"/>
              </a:ext>
            </a:extLst>
          </p:cNvPr>
          <p:cNvGrpSpPr/>
          <p:nvPr/>
        </p:nvGrpSpPr>
        <p:grpSpPr>
          <a:xfrm>
            <a:off x="1399289" y="3660633"/>
            <a:ext cx="430762" cy="467021"/>
            <a:chOff x="3199767" y="3697363"/>
            <a:chExt cx="430762" cy="467021"/>
          </a:xfrm>
        </p:grpSpPr>
        <p:sp>
          <p:nvSpPr>
            <p:cNvPr id="14" name="Doughnut 13">
              <a:extLst>
                <a:ext uri="{FF2B5EF4-FFF2-40B4-BE49-F238E27FC236}">
                  <a16:creationId xmlns:a16="http://schemas.microsoft.com/office/drawing/2014/main" id="{B02A6D3B-26B9-F045-BF33-EA990BFB4C8B}"/>
                </a:ext>
              </a:extLst>
            </p:cNvPr>
            <p:cNvSpPr/>
            <p:nvPr/>
          </p:nvSpPr>
          <p:spPr>
            <a:xfrm>
              <a:off x="3199767" y="3719541"/>
              <a:ext cx="430762" cy="444843"/>
            </a:xfrm>
            <a:prstGeom prst="donut">
              <a:avLst>
                <a:gd name="adj" fmla="val 605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0F06E-0839-1340-A725-A1A0080A1807}"/>
                </a:ext>
              </a:extLst>
            </p:cNvPr>
            <p:cNvSpPr txBox="1"/>
            <p:nvPr/>
          </p:nvSpPr>
          <p:spPr>
            <a:xfrm>
              <a:off x="3263586" y="3697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chemeClr val="bg1"/>
                  </a:solidFill>
                </a:rPr>
                <a:t>1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6FCE11-0C4E-C244-AD11-2A9F24ED3686}"/>
              </a:ext>
            </a:extLst>
          </p:cNvPr>
          <p:cNvGrpSpPr/>
          <p:nvPr/>
        </p:nvGrpSpPr>
        <p:grpSpPr>
          <a:xfrm>
            <a:off x="1935770" y="3679754"/>
            <a:ext cx="430762" cy="461665"/>
            <a:chOff x="3736248" y="3716484"/>
            <a:chExt cx="430762" cy="461665"/>
          </a:xfrm>
        </p:grpSpPr>
        <p:sp>
          <p:nvSpPr>
            <p:cNvPr id="15" name="Doughnut 14">
              <a:extLst>
                <a:ext uri="{FF2B5EF4-FFF2-40B4-BE49-F238E27FC236}">
                  <a16:creationId xmlns:a16="http://schemas.microsoft.com/office/drawing/2014/main" id="{C6F85507-CC1D-E348-88E8-6819829101D7}"/>
                </a:ext>
              </a:extLst>
            </p:cNvPr>
            <p:cNvSpPr/>
            <p:nvPr/>
          </p:nvSpPr>
          <p:spPr>
            <a:xfrm>
              <a:off x="3736248" y="3724896"/>
              <a:ext cx="430762" cy="444843"/>
            </a:xfrm>
            <a:prstGeom prst="donut">
              <a:avLst>
                <a:gd name="adj" fmla="val 605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7DE216-690A-BC41-B43E-D97D31DF13B1}"/>
                </a:ext>
              </a:extLst>
            </p:cNvPr>
            <p:cNvSpPr txBox="1"/>
            <p:nvPr/>
          </p:nvSpPr>
          <p:spPr>
            <a:xfrm>
              <a:off x="3794950" y="3716484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chemeClr val="bg1"/>
                  </a:solidFill>
                </a:rPr>
                <a:t>2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83CD52-02FF-2643-A1F5-0F0B627D1BA6}"/>
              </a:ext>
            </a:extLst>
          </p:cNvPr>
          <p:cNvGrpSpPr/>
          <p:nvPr/>
        </p:nvGrpSpPr>
        <p:grpSpPr>
          <a:xfrm>
            <a:off x="2461986" y="3674399"/>
            <a:ext cx="430762" cy="461665"/>
            <a:chOff x="4262464" y="3711129"/>
            <a:chExt cx="430762" cy="461665"/>
          </a:xfrm>
        </p:grpSpPr>
        <p:sp>
          <p:nvSpPr>
            <p:cNvPr id="16" name="Doughnut 15">
              <a:extLst>
                <a:ext uri="{FF2B5EF4-FFF2-40B4-BE49-F238E27FC236}">
                  <a16:creationId xmlns:a16="http://schemas.microsoft.com/office/drawing/2014/main" id="{CBC44850-879A-8246-85C5-A325622BAC13}"/>
                </a:ext>
              </a:extLst>
            </p:cNvPr>
            <p:cNvSpPr/>
            <p:nvPr/>
          </p:nvSpPr>
          <p:spPr>
            <a:xfrm>
              <a:off x="4262464" y="3714186"/>
              <a:ext cx="430762" cy="444843"/>
            </a:xfrm>
            <a:prstGeom prst="donut">
              <a:avLst>
                <a:gd name="adj" fmla="val 605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7A8B4E-C9E9-F946-8E25-37732C6B0EB5}"/>
                </a:ext>
              </a:extLst>
            </p:cNvPr>
            <p:cNvSpPr txBox="1"/>
            <p:nvPr/>
          </p:nvSpPr>
          <p:spPr>
            <a:xfrm>
              <a:off x="4304719" y="371112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chemeClr val="bg1"/>
                  </a:solidFill>
                </a:rPr>
                <a:t>3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7EB5D-9F4F-084F-8DF9-A36E2AA12052}"/>
              </a:ext>
            </a:extLst>
          </p:cNvPr>
          <p:cNvGrpSpPr/>
          <p:nvPr/>
        </p:nvGrpSpPr>
        <p:grpSpPr>
          <a:xfrm>
            <a:off x="2986424" y="3677455"/>
            <a:ext cx="430762" cy="463964"/>
            <a:chOff x="4786902" y="3714185"/>
            <a:chExt cx="430762" cy="463964"/>
          </a:xfrm>
        </p:grpSpPr>
        <p:sp>
          <p:nvSpPr>
            <p:cNvPr id="17" name="Doughnut 16">
              <a:extLst>
                <a:ext uri="{FF2B5EF4-FFF2-40B4-BE49-F238E27FC236}">
                  <a16:creationId xmlns:a16="http://schemas.microsoft.com/office/drawing/2014/main" id="{5E89779B-CF80-C445-B3D1-2BC8D44D7572}"/>
                </a:ext>
              </a:extLst>
            </p:cNvPr>
            <p:cNvSpPr/>
            <p:nvPr/>
          </p:nvSpPr>
          <p:spPr>
            <a:xfrm>
              <a:off x="4786902" y="3714185"/>
              <a:ext cx="430762" cy="444843"/>
            </a:xfrm>
            <a:prstGeom prst="donut">
              <a:avLst>
                <a:gd name="adj" fmla="val 605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BE1A0-82C2-6A48-836F-DEA68054C1AE}"/>
                </a:ext>
              </a:extLst>
            </p:cNvPr>
            <p:cNvSpPr txBox="1"/>
            <p:nvPr/>
          </p:nvSpPr>
          <p:spPr>
            <a:xfrm>
              <a:off x="4823921" y="371648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chemeClr val="bg1"/>
                  </a:solidFill>
                </a:rPr>
                <a:t>4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060A9B-E1CE-2649-B3C1-F2881ADBEE18}"/>
              </a:ext>
            </a:extLst>
          </p:cNvPr>
          <p:cNvSpPr txBox="1"/>
          <p:nvPr/>
        </p:nvSpPr>
        <p:spPr>
          <a:xfrm>
            <a:off x="7265098" y="1119577"/>
            <a:ext cx="48074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step, EPA 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EPA</a:t>
            </a:r>
          </a:p>
          <a:p>
            <a:pPr>
              <a:lnSpc>
                <a:spcPct val="150000"/>
              </a:lnSpc>
            </a:pPr>
            <a:endParaRPr lang="nl-NL" sz="2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Observe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only</a:t>
            </a:r>
            <a:endParaRPr lang="nl-NL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Act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direct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supervision</a:t>
            </a:r>
            <a:endParaRPr lang="nl-NL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Act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indirect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supervision</a:t>
            </a:r>
            <a:endParaRPr lang="nl-NL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Act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unsupervised</a:t>
            </a:r>
            <a:endParaRPr lang="nl-NL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nl-NL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From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periphery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lang="nl-NL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center of a community of </a:t>
            </a:r>
            <a:r>
              <a:rPr lang="nl-NL" sz="28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practice</a:t>
            </a:r>
            <a:endParaRPr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092D0-021A-5559-837D-193BB8C20A80}"/>
              </a:ext>
            </a:extLst>
          </p:cNvPr>
          <p:cNvSpPr txBox="1"/>
          <p:nvPr/>
        </p:nvSpPr>
        <p:spPr>
          <a:xfrm>
            <a:off x="2569267" y="1244295"/>
            <a:ext cx="347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solidFill>
                  <a:srgbClr val="FFFF00"/>
                </a:solidFill>
              </a:rPr>
              <a:t>From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primarily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educational</a:t>
            </a:r>
            <a:r>
              <a:rPr lang="nl-NL" sz="2400" dirty="0">
                <a:solidFill>
                  <a:srgbClr val="FFFF00"/>
                </a:solidFill>
              </a:rPr>
              <a:t> environment 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85205-B7A0-BB8B-ED22-D314B2E7C311}"/>
              </a:ext>
            </a:extLst>
          </p:cNvPr>
          <p:cNvSpPr txBox="1"/>
          <p:nvPr/>
        </p:nvSpPr>
        <p:spPr>
          <a:xfrm>
            <a:off x="2461986" y="2166168"/>
            <a:ext cx="363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solidFill>
                  <a:srgbClr val="FFFF00"/>
                </a:solidFill>
              </a:rPr>
              <a:t>to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primarily</a:t>
            </a:r>
            <a:r>
              <a:rPr lang="nl-NL" sz="2400" dirty="0">
                <a:solidFill>
                  <a:srgbClr val="FFFF00"/>
                </a:solidFill>
              </a:rPr>
              <a:t> professional </a:t>
            </a:r>
          </a:p>
          <a:p>
            <a:pPr algn="ctr"/>
            <a:r>
              <a:rPr lang="nl-NL" sz="2400" dirty="0">
                <a:solidFill>
                  <a:srgbClr val="FFFF00"/>
                </a:solidFill>
              </a:rPr>
              <a:t>community</a:t>
            </a:r>
            <a:endParaRPr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FDB0-4F2B-EB4A-9E82-84C5E8A7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12" y="305056"/>
            <a:ext cx="11164978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The purpose of workplace-based assessment: </a:t>
            </a:r>
            <a:r>
              <a:rPr lang="en-US" b="0" i="1">
                <a:solidFill>
                  <a:srgbClr val="FFFF00"/>
                </a:solidFill>
              </a:rPr>
              <a:t>Retrospective</a:t>
            </a:r>
            <a:r>
              <a:rPr lang="en-US" b="0">
                <a:solidFill>
                  <a:srgbClr val="FFFF00"/>
                </a:solidFill>
              </a:rPr>
              <a:t> or </a:t>
            </a:r>
            <a:r>
              <a:rPr lang="en-US" b="0" i="1">
                <a:solidFill>
                  <a:srgbClr val="FFFF00"/>
                </a:solidFill>
              </a:rPr>
              <a:t>Prospective</a:t>
            </a:r>
            <a:r>
              <a:rPr lang="en-US" b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36913C6B-E6E7-984A-B2AB-0FB094A3F625}"/>
              </a:ext>
            </a:extLst>
          </p:cNvPr>
          <p:cNvSpPr/>
          <p:nvPr/>
        </p:nvSpPr>
        <p:spPr>
          <a:xfrm>
            <a:off x="1589314" y="5355771"/>
            <a:ext cx="4474029" cy="587829"/>
          </a:xfrm>
          <a:prstGeom prst="lef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4113A4A-0B21-1F49-928B-5D12B2F16EF3}"/>
              </a:ext>
            </a:extLst>
          </p:cNvPr>
          <p:cNvSpPr/>
          <p:nvPr/>
        </p:nvSpPr>
        <p:spPr>
          <a:xfrm rot="10800000">
            <a:off x="6291943" y="5355770"/>
            <a:ext cx="4218214" cy="587829"/>
          </a:xfrm>
          <a:prstGeom prst="lef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9FD973-79C5-D548-B509-EA1266BD048C}"/>
              </a:ext>
            </a:extLst>
          </p:cNvPr>
          <p:cNvCxnSpPr>
            <a:cxnSpLocks/>
          </p:cNvCxnSpPr>
          <p:nvPr/>
        </p:nvCxnSpPr>
        <p:spPr>
          <a:xfrm>
            <a:off x="6063343" y="3984172"/>
            <a:ext cx="0" cy="18215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8F5E59-EB26-FC4E-8ED8-7009143CB3E4}"/>
              </a:ext>
            </a:extLst>
          </p:cNvPr>
          <p:cNvCxnSpPr>
            <a:cxnSpLocks/>
          </p:cNvCxnSpPr>
          <p:nvPr/>
        </p:nvCxnSpPr>
        <p:spPr>
          <a:xfrm>
            <a:off x="6264729" y="3984172"/>
            <a:ext cx="0" cy="18215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7BD61C3-AD3F-8542-9398-EFC37C0D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72" y="2048329"/>
            <a:ext cx="2615592" cy="3062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34BF07-EC60-2446-9DF8-294FA1F4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72843" y="2048329"/>
            <a:ext cx="2489808" cy="30625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6E5012-36D1-4743-B1B4-6744B7E38693}"/>
              </a:ext>
            </a:extLst>
          </p:cNvPr>
          <p:cNvSpPr txBox="1"/>
          <p:nvPr/>
        </p:nvSpPr>
        <p:spPr>
          <a:xfrm>
            <a:off x="618367" y="2514600"/>
            <a:ext cx="2854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Does the student  show mastery of the content,  taught in courses and rotations?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928058-8907-184F-AE89-FDF627A754B6}"/>
              </a:ext>
            </a:extLst>
          </p:cNvPr>
          <p:cNvSpPr txBox="1"/>
          <p:nvPr/>
        </p:nvSpPr>
        <p:spPr>
          <a:xfrm>
            <a:off x="9119206" y="2512911"/>
            <a:ext cx="265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Is the student ready to assume the expected future responsibilities?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79F65-0052-D143-A129-1E82D9A64209}"/>
              </a:ext>
            </a:extLst>
          </p:cNvPr>
          <p:cNvSpPr txBox="1"/>
          <p:nvPr/>
        </p:nvSpPr>
        <p:spPr>
          <a:xfrm>
            <a:off x="5641307" y="5834584"/>
            <a:ext cx="107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End of 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1566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25BD-965E-8642-8C61-EC1542EE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C2122-A1C4-9842-9F51-CDE7179A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L" dirty="0"/>
              <a:t>The presenter receives a honorarium from Parantion</a:t>
            </a:r>
          </a:p>
          <a:p>
            <a:pPr marL="0" indent="0" algn="ctr">
              <a:buNone/>
            </a:pPr>
            <a:endParaRPr lang="en-NL" dirty="0"/>
          </a:p>
          <a:p>
            <a:pPr marL="0" indent="0" algn="ctr">
              <a:buNone/>
            </a:pPr>
            <a:r>
              <a:rPr lang="en-NL" dirty="0"/>
              <a:t>This presentation does not imply an endorsement for any specific brand of education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04233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1527D-3B01-8F49-A91C-D15230C3CC1C}"/>
              </a:ext>
            </a:extLst>
          </p:cNvPr>
          <p:cNvGrpSpPr/>
          <p:nvPr/>
        </p:nvGrpSpPr>
        <p:grpSpPr>
          <a:xfrm>
            <a:off x="754743" y="3536705"/>
            <a:ext cx="11234055" cy="2956170"/>
            <a:chOff x="1395247" y="1629382"/>
            <a:chExt cx="9401503" cy="24848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CA112E-573D-2442-9810-8D5A7C38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247" y="1629382"/>
              <a:ext cx="9401503" cy="248486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3BC1BD-BB99-9D48-9AF9-B57CCAD3C4AC}"/>
                </a:ext>
              </a:extLst>
            </p:cNvPr>
            <p:cNvSpPr txBox="1"/>
            <p:nvPr/>
          </p:nvSpPr>
          <p:spPr>
            <a:xfrm>
              <a:off x="8140574" y="3744916"/>
              <a:ext cx="2656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/>
                <a:t> </a:t>
              </a:r>
              <a:r>
                <a:rPr lang="nl-NL" i="1" err="1"/>
                <a:t>Academic</a:t>
              </a:r>
              <a:r>
                <a:rPr lang="nl-NL" i="1"/>
                <a:t> </a:t>
              </a:r>
              <a:r>
                <a:rPr lang="nl-NL" i="1" err="1"/>
                <a:t>Medicine</a:t>
              </a:r>
              <a:r>
                <a:rPr lang="nl-NL"/>
                <a:t>, 2017</a:t>
              </a: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46FDE7-B1BA-664F-82AD-0E1FD1AF340A}"/>
              </a:ext>
            </a:extLst>
          </p:cNvPr>
          <p:cNvGrpSpPr/>
          <p:nvPr/>
        </p:nvGrpSpPr>
        <p:grpSpPr>
          <a:xfrm>
            <a:off x="754743" y="365125"/>
            <a:ext cx="11234057" cy="3063875"/>
            <a:chOff x="1395248" y="4282183"/>
            <a:chExt cx="9401504" cy="2400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10D411-24D2-7A4C-8BC2-A7943376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5248" y="4282183"/>
              <a:ext cx="9401504" cy="2400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DEE5A4-AC87-E24E-8637-CD31B97E2C41}"/>
                </a:ext>
              </a:extLst>
            </p:cNvPr>
            <p:cNvSpPr txBox="1"/>
            <p:nvPr/>
          </p:nvSpPr>
          <p:spPr>
            <a:xfrm>
              <a:off x="6397789" y="6313823"/>
              <a:ext cx="4398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/>
                <a:t>Journal of </a:t>
              </a:r>
              <a:r>
                <a:rPr lang="nl-NL" i="1" err="1"/>
                <a:t>Graduate</a:t>
              </a:r>
              <a:r>
                <a:rPr lang="nl-NL" i="1"/>
                <a:t> </a:t>
              </a:r>
              <a:r>
                <a:rPr lang="nl-NL" i="1" err="1"/>
                <a:t>Medical</a:t>
              </a:r>
              <a:r>
                <a:rPr lang="nl-NL" i="1"/>
                <a:t> </a:t>
              </a:r>
              <a:r>
                <a:rPr lang="nl-NL" i="1" err="1"/>
                <a:t>Education</a:t>
              </a:r>
              <a:r>
                <a:rPr lang="nl-NL"/>
                <a:t>, 2013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892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pid-supervision1">
            <a:extLst>
              <a:ext uri="{FF2B5EF4-FFF2-40B4-BE49-F238E27FC236}">
                <a16:creationId xmlns:a16="http://schemas.microsoft.com/office/drawing/2014/main" id="{8FED7E73-70DB-FC43-B8EC-F80E8B43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418" y="143563"/>
            <a:ext cx="8761163" cy="65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lkvormige toelichting 3"/>
          <p:cNvSpPr/>
          <p:nvPr/>
        </p:nvSpPr>
        <p:spPr>
          <a:xfrm rot="19034274">
            <a:off x="8624506" y="3579135"/>
            <a:ext cx="3454402" cy="2818640"/>
          </a:xfrm>
          <a:prstGeom prst="cloudCallout">
            <a:avLst>
              <a:gd name="adj1" fmla="val 6329"/>
              <a:gd name="adj2" fmla="val -124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4800" rIns="0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5" name="Wolkvormige toelichting 4"/>
          <p:cNvSpPr/>
          <p:nvPr/>
        </p:nvSpPr>
        <p:spPr>
          <a:xfrm>
            <a:off x="3585722" y="3742790"/>
            <a:ext cx="2022528" cy="1740610"/>
          </a:xfrm>
          <a:prstGeom prst="cloudCallout">
            <a:avLst>
              <a:gd name="adj1" fmla="val -36640"/>
              <a:gd name="adj2" fmla="val -1404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64800" rIns="36000" rtlCol="0" anchor="ctr"/>
          <a:lstStyle/>
          <a:p>
            <a:pPr algn="ctr"/>
            <a:r>
              <a:rPr lang="nl-NL" sz="2400" err="1"/>
              <a:t>Please</a:t>
            </a:r>
            <a:r>
              <a:rPr lang="nl-NL" sz="2400"/>
              <a:t>… mark me ‘superior’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9284" y="3761073"/>
            <a:ext cx="2984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>
                <a:solidFill>
                  <a:srgbClr val="FFFFFF"/>
                </a:solidFill>
              </a:rPr>
              <a:t>      </a:t>
            </a:r>
            <a:r>
              <a:rPr lang="nl-NL" sz="2400" err="1">
                <a:solidFill>
                  <a:srgbClr val="FFFFFF"/>
                </a:solidFill>
              </a:rPr>
              <a:t>She’s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nice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and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works</a:t>
            </a:r>
            <a:r>
              <a:rPr lang="nl-NL" sz="2400">
                <a:solidFill>
                  <a:srgbClr val="FFFFFF"/>
                </a:solidFill>
              </a:rPr>
              <a:t> hard; </a:t>
            </a:r>
            <a:r>
              <a:rPr lang="nl-NL" sz="2400" err="1">
                <a:solidFill>
                  <a:srgbClr val="FFFFFF"/>
                </a:solidFill>
              </a:rPr>
              <a:t>it</a:t>
            </a:r>
            <a:r>
              <a:rPr lang="nl-NL" sz="240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nl-NL" sz="2400" err="1">
                <a:solidFill>
                  <a:srgbClr val="FFFFFF"/>
                </a:solidFill>
              </a:rPr>
              <a:t>won’t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hurt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and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will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probably</a:t>
            </a:r>
            <a:r>
              <a:rPr lang="nl-NL" sz="2400">
                <a:solidFill>
                  <a:srgbClr val="FFFFFF"/>
                </a:solidFill>
              </a:rPr>
              <a:t> </a:t>
            </a:r>
            <a:r>
              <a:rPr lang="nl-NL" sz="2400" err="1">
                <a:solidFill>
                  <a:srgbClr val="FFFFFF"/>
                </a:solidFill>
              </a:rPr>
              <a:t>motivate</a:t>
            </a:r>
            <a:r>
              <a:rPr lang="nl-NL" sz="240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nl-NL" sz="2400">
                <a:solidFill>
                  <a:srgbClr val="FFFFFF"/>
                </a:solidFill>
              </a:rPr>
              <a:t>her </a:t>
            </a:r>
            <a:r>
              <a:rPr lang="nl-NL" sz="2400" err="1">
                <a:solidFill>
                  <a:srgbClr val="FFFFFF"/>
                </a:solidFill>
              </a:rPr>
              <a:t>if</a:t>
            </a:r>
            <a:r>
              <a:rPr lang="nl-NL" sz="2400">
                <a:solidFill>
                  <a:srgbClr val="FFFFFF"/>
                </a:solidFill>
              </a:rPr>
              <a:t> I mark her ‘superior’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15418" y="143563"/>
            <a:ext cx="8761163" cy="1143000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Psychology of traditional workplace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pid-supervision1">
            <a:extLst>
              <a:ext uri="{FF2B5EF4-FFF2-40B4-BE49-F238E27FC236}">
                <a16:creationId xmlns:a16="http://schemas.microsoft.com/office/drawing/2014/main" id="{8FED7E73-70DB-FC43-B8EC-F80E8B43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418" y="143564"/>
            <a:ext cx="8761163" cy="65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lkvormige toelichting 3"/>
          <p:cNvSpPr/>
          <p:nvPr/>
        </p:nvSpPr>
        <p:spPr>
          <a:xfrm rot="19034274">
            <a:off x="8624506" y="3579135"/>
            <a:ext cx="3454402" cy="2818640"/>
          </a:xfrm>
          <a:prstGeom prst="cloudCallout">
            <a:avLst>
              <a:gd name="adj1" fmla="val 6329"/>
              <a:gd name="adj2" fmla="val -124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4800" rIns="0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5" name="Wolkvormige toelichting 4"/>
          <p:cNvSpPr/>
          <p:nvPr/>
        </p:nvSpPr>
        <p:spPr>
          <a:xfrm>
            <a:off x="3585722" y="3742790"/>
            <a:ext cx="2022528" cy="1740610"/>
          </a:xfrm>
          <a:prstGeom prst="cloudCallout">
            <a:avLst>
              <a:gd name="adj1" fmla="val -36640"/>
              <a:gd name="adj2" fmla="val -1404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64800" rIns="36000" rtlCol="0" anchor="ctr"/>
          <a:lstStyle/>
          <a:p>
            <a:pPr algn="ctr"/>
            <a:r>
              <a:rPr lang="nl-NL" sz="2400" err="1"/>
              <a:t>Please</a:t>
            </a:r>
            <a:r>
              <a:rPr lang="nl-NL" sz="2400"/>
              <a:t>… mark me ‘superior’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068" y="3667518"/>
            <a:ext cx="3150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300">
                <a:solidFill>
                  <a:srgbClr val="FFFFFF"/>
                </a:solidFill>
              </a:rPr>
              <a:t>        </a:t>
            </a:r>
            <a:r>
              <a:rPr lang="nl-NL" sz="2300" err="1">
                <a:solidFill>
                  <a:srgbClr val="FFFFFF"/>
                </a:solidFill>
              </a:rPr>
              <a:t>She’s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nice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and</a:t>
            </a:r>
            <a:endParaRPr lang="nl-NL" sz="2300">
              <a:solidFill>
                <a:srgbClr val="FFFFFF"/>
              </a:solidFill>
            </a:endParaRPr>
          </a:p>
          <a:p>
            <a:pPr algn="ctr"/>
            <a:r>
              <a:rPr lang="nl-NL" sz="2300">
                <a:solidFill>
                  <a:srgbClr val="FFFFFF"/>
                </a:solidFill>
              </a:rPr>
              <a:t>       </a:t>
            </a:r>
            <a:r>
              <a:rPr lang="nl-NL" sz="2300" err="1">
                <a:solidFill>
                  <a:srgbClr val="FFFFFF"/>
                </a:solidFill>
              </a:rPr>
              <a:t>works</a:t>
            </a:r>
            <a:r>
              <a:rPr lang="nl-NL" sz="2300">
                <a:solidFill>
                  <a:srgbClr val="FFFFFF"/>
                </a:solidFill>
              </a:rPr>
              <a:t> hard, but </a:t>
            </a:r>
            <a:r>
              <a:rPr lang="nl-NL" sz="2300" err="1">
                <a:solidFill>
                  <a:srgbClr val="FFFFFF"/>
                </a:solidFill>
              </a:rPr>
              <a:t>can</a:t>
            </a:r>
            <a:endParaRPr lang="nl-NL" sz="2300">
              <a:solidFill>
                <a:srgbClr val="FFFFFF"/>
              </a:solidFill>
            </a:endParaRPr>
          </a:p>
          <a:p>
            <a:pPr algn="ctr"/>
            <a:r>
              <a:rPr lang="nl-NL" sz="2300">
                <a:solidFill>
                  <a:srgbClr val="FFFFFF"/>
                </a:solidFill>
              </a:rPr>
              <a:t>     I </a:t>
            </a:r>
            <a:r>
              <a:rPr lang="nl-NL" sz="2300" i="1">
                <a:solidFill>
                  <a:srgbClr val="FFFFFF"/>
                </a:solidFill>
              </a:rPr>
              <a:t>trust</a:t>
            </a:r>
            <a:r>
              <a:rPr lang="nl-NL" sz="2300">
                <a:solidFill>
                  <a:srgbClr val="FFFFFF"/>
                </a:solidFill>
              </a:rPr>
              <a:t> her </a:t>
            </a:r>
            <a:r>
              <a:rPr lang="nl-NL" sz="2300" err="1">
                <a:solidFill>
                  <a:srgbClr val="FFFFFF"/>
                </a:solidFill>
              </a:rPr>
              <a:t>with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this</a:t>
            </a:r>
            <a:r>
              <a:rPr lang="nl-NL" sz="2300">
                <a:solidFill>
                  <a:srgbClr val="FFFFFF"/>
                </a:solidFill>
              </a:rPr>
              <a:t> EPA?  It </a:t>
            </a:r>
            <a:r>
              <a:rPr lang="nl-NL" sz="2300" err="1">
                <a:solidFill>
                  <a:srgbClr val="FFFFFF"/>
                </a:solidFill>
              </a:rPr>
              <a:t>may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hurt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my</a:t>
            </a:r>
            <a:r>
              <a:rPr lang="nl-NL" sz="230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nl-NL" sz="2300" err="1">
                <a:solidFill>
                  <a:srgbClr val="FFFFFF"/>
                </a:solidFill>
              </a:rPr>
              <a:t>patients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if</a:t>
            </a:r>
            <a:r>
              <a:rPr lang="nl-NL" sz="2300">
                <a:solidFill>
                  <a:srgbClr val="FFFFFF"/>
                </a:solidFill>
              </a:rPr>
              <a:t> I mark </a:t>
            </a:r>
          </a:p>
          <a:p>
            <a:pPr algn="ctr"/>
            <a:r>
              <a:rPr lang="nl-NL" sz="2300">
                <a:solidFill>
                  <a:srgbClr val="FFFFFF"/>
                </a:solidFill>
              </a:rPr>
              <a:t>her ‘ready </a:t>
            </a:r>
            <a:r>
              <a:rPr lang="nl-NL" sz="2300" err="1">
                <a:solidFill>
                  <a:srgbClr val="FFFFFF"/>
                </a:solidFill>
              </a:rPr>
              <a:t>for</a:t>
            </a:r>
            <a:r>
              <a:rPr lang="nl-NL" sz="2300">
                <a:solidFill>
                  <a:srgbClr val="FFFFFF"/>
                </a:solidFill>
              </a:rPr>
              <a:t> </a:t>
            </a:r>
            <a:r>
              <a:rPr lang="nl-NL" sz="2300" err="1">
                <a:solidFill>
                  <a:srgbClr val="FFFFFF"/>
                </a:solidFill>
              </a:rPr>
              <a:t>unsupervised</a:t>
            </a:r>
            <a:r>
              <a:rPr lang="nl-NL" sz="230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nl-NL" sz="2300" err="1">
                <a:solidFill>
                  <a:srgbClr val="FFFFFF"/>
                </a:solidFill>
              </a:rPr>
              <a:t>practice</a:t>
            </a:r>
            <a:r>
              <a:rPr lang="nl-NL" sz="2300">
                <a:solidFill>
                  <a:srgbClr val="FFFFFF"/>
                </a:solidFill>
              </a:rPr>
              <a:t>’</a:t>
            </a:r>
            <a:r>
              <a:rPr lang="nl-NL" sz="2300">
                <a:solidFill>
                  <a:srgbClr val="002060"/>
                </a:solidFill>
              </a:rPr>
              <a:t>….  </a:t>
            </a:r>
            <a:r>
              <a:rPr lang="nl-NL" sz="2300">
                <a:solidFill>
                  <a:srgbClr val="FFFFFF"/>
                </a:solidFill>
              </a:rPr>
              <a:t> </a:t>
            </a:r>
          </a:p>
          <a:p>
            <a:pPr algn="ctr"/>
            <a:endParaRPr lang="nl-NL" sz="2300">
              <a:solidFill>
                <a:srgbClr val="FFFFFF"/>
              </a:solidFill>
            </a:endParaRPr>
          </a:p>
          <a:p>
            <a:endParaRPr lang="en-US" sz="2300">
              <a:solidFill>
                <a:srgbClr val="FFFFFF"/>
              </a:solidFill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715418" y="143563"/>
            <a:ext cx="8761163" cy="1143000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Psychology of </a:t>
            </a:r>
            <a:r>
              <a:rPr lang="en-US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EPA-based </a:t>
            </a:r>
            <a:r>
              <a:rPr lang="en-US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workplace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3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913" y="533400"/>
            <a:ext cx="11247756" cy="990600"/>
          </a:xfrm>
        </p:spPr>
        <p:txBody>
          <a:bodyPr>
            <a:normAutofit/>
          </a:bodyPr>
          <a:lstStyle/>
          <a:p>
            <a:pPr algn="ctr"/>
            <a:r>
              <a:rPr lang="nl-NL" b="1">
                <a:solidFill>
                  <a:srgbClr val="FFFF00"/>
                </a:solidFill>
              </a:rPr>
              <a:t>The trust concept in EPA-</a:t>
            </a:r>
            <a:r>
              <a:rPr lang="nl-NL" b="1" err="1">
                <a:solidFill>
                  <a:srgbClr val="FFFF00"/>
                </a:solidFill>
              </a:rPr>
              <a:t>based</a:t>
            </a:r>
            <a:r>
              <a:rPr lang="nl-NL" b="1">
                <a:solidFill>
                  <a:srgbClr val="FFFF00"/>
                </a:solidFill>
              </a:rPr>
              <a:t> assessment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6204" y="1516488"/>
            <a:ext cx="10255612" cy="48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568"/>
              </a:spcBef>
            </a:pPr>
            <a:r>
              <a:rPr lang="nl-NL" sz="3200" dirty="0" err="1">
                <a:solidFill>
                  <a:schemeClr val="bg1"/>
                </a:solidFill>
              </a:rPr>
              <a:t>Trusting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someone</a:t>
            </a:r>
            <a:r>
              <a:rPr lang="nl-NL" sz="3200" dirty="0">
                <a:solidFill>
                  <a:schemeClr val="bg1"/>
                </a:solidFill>
              </a:rPr>
              <a:t> is making </a:t>
            </a:r>
            <a:r>
              <a:rPr lang="nl-NL" sz="3200" dirty="0" err="1">
                <a:solidFill>
                  <a:schemeClr val="bg1"/>
                </a:solidFill>
              </a:rPr>
              <a:t>yourself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rgbClr val="FFFF00"/>
                </a:solidFill>
              </a:rPr>
              <a:t>vulnerable</a:t>
            </a:r>
            <a:endParaRPr lang="nl-NL" sz="32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2568"/>
              </a:spcBef>
            </a:pPr>
            <a:r>
              <a:rPr lang="nl-NL" dirty="0" err="1"/>
              <a:t>Accepting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sz="3200" b="1" dirty="0"/>
              <a:t> </a:t>
            </a:r>
            <a:r>
              <a:rPr lang="nl-NL" sz="3200" b="1" dirty="0">
                <a:solidFill>
                  <a:srgbClr val="FFFF00"/>
                </a:solidFill>
              </a:rPr>
              <a:t>risk</a:t>
            </a:r>
            <a:r>
              <a:rPr lang="nl-NL" sz="3200" b="1" dirty="0"/>
              <a:t> </a:t>
            </a:r>
            <a:r>
              <a:rPr lang="nl-NL" sz="3200" dirty="0" err="1">
                <a:solidFill>
                  <a:schemeClr val="bg1"/>
                </a:solidFill>
              </a:rPr>
              <a:t>that</a:t>
            </a:r>
            <a:r>
              <a:rPr lang="nl-NL" sz="3200" dirty="0">
                <a:solidFill>
                  <a:schemeClr val="bg1"/>
                </a:solidFill>
              </a:rPr>
              <a:t> adverse events </a:t>
            </a:r>
            <a:r>
              <a:rPr lang="nl-NL" i="1" dirty="0" err="1"/>
              <a:t>co</a:t>
            </a:r>
            <a:r>
              <a:rPr lang="nl-NL" sz="3200" i="1" dirty="0" err="1">
                <a:solidFill>
                  <a:schemeClr val="bg1"/>
                </a:solidFill>
              </a:rPr>
              <a:t>uld</a:t>
            </a:r>
            <a:r>
              <a:rPr lang="nl-NL" sz="3200" dirty="0">
                <a:solidFill>
                  <a:schemeClr val="bg1"/>
                </a:solidFill>
              </a:rPr>
              <a:t> happen</a:t>
            </a:r>
          </a:p>
          <a:p>
            <a:pPr>
              <a:lnSpc>
                <a:spcPct val="100000"/>
              </a:lnSpc>
              <a:spcBef>
                <a:spcPts val="2568"/>
              </a:spcBef>
            </a:pPr>
            <a:r>
              <a:rPr lang="nl-NL" sz="3200" dirty="0" err="1">
                <a:solidFill>
                  <a:schemeClr val="bg1"/>
                </a:solidFill>
              </a:rPr>
              <a:t>Graduates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will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be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certified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for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activities</a:t>
            </a:r>
            <a:r>
              <a:rPr lang="nl-NL" sz="3200" dirty="0">
                <a:solidFill>
                  <a:schemeClr val="bg1"/>
                </a:solidFill>
              </a:rPr>
              <a:t> supervisors </a:t>
            </a:r>
            <a:r>
              <a:rPr lang="nl-NL" sz="3200" dirty="0" err="1">
                <a:solidFill>
                  <a:schemeClr val="bg1"/>
                </a:solidFill>
              </a:rPr>
              <a:t>may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rgbClr val="FFFF00"/>
                </a:solidFill>
              </a:rPr>
              <a:t>not</a:t>
            </a:r>
            <a:r>
              <a:rPr lang="nl-NL" sz="3200" b="1" dirty="0">
                <a:solidFill>
                  <a:srgbClr val="FFFF00"/>
                </a:solidFill>
              </a:rPr>
              <a:t> have </a:t>
            </a:r>
            <a:r>
              <a:rPr lang="nl-NL" sz="3200" b="1" dirty="0" err="1">
                <a:solidFill>
                  <a:srgbClr val="FFFF00"/>
                </a:solidFill>
              </a:rPr>
              <a:t>observed</a:t>
            </a:r>
            <a:r>
              <a:rPr lang="nl-NL" sz="3200" b="1" dirty="0">
                <a:solidFill>
                  <a:srgbClr val="FFFF00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and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leaners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may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not</a:t>
            </a:r>
            <a:r>
              <a:rPr lang="nl-NL" sz="3200" dirty="0">
                <a:solidFill>
                  <a:schemeClr val="bg1"/>
                </a:solidFill>
              </a:rPr>
              <a:t> have </a:t>
            </a:r>
            <a:r>
              <a:rPr lang="nl-NL" sz="3200" dirty="0" err="1">
                <a:solidFill>
                  <a:schemeClr val="bg1"/>
                </a:solidFill>
              </a:rPr>
              <a:t>encountered</a:t>
            </a:r>
            <a:endParaRPr lang="nl-NL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2568"/>
              </a:spcBef>
            </a:pPr>
            <a:r>
              <a:rPr lang="nl-NL" sz="3200" dirty="0" err="1">
                <a:solidFill>
                  <a:schemeClr val="bg1"/>
                </a:solidFill>
              </a:rPr>
              <a:t>Entrustment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decisions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require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estimation</a:t>
            </a:r>
            <a:r>
              <a:rPr lang="nl-NL" sz="3200" dirty="0">
                <a:solidFill>
                  <a:schemeClr val="bg1"/>
                </a:solidFill>
              </a:rPr>
              <a:t> of </a:t>
            </a:r>
            <a:r>
              <a:rPr lang="nl-NL" sz="3200" b="1" dirty="0" err="1">
                <a:solidFill>
                  <a:srgbClr val="FFFF00"/>
                </a:solidFill>
              </a:rPr>
              <a:t>adaptive</a:t>
            </a:r>
            <a:r>
              <a:rPr lang="nl-NL" sz="3200" b="1" dirty="0">
                <a:solidFill>
                  <a:srgbClr val="FFFF00"/>
                </a:solidFill>
              </a:rPr>
              <a:t> </a:t>
            </a:r>
            <a:r>
              <a:rPr lang="nl-NL" sz="3200" b="1" dirty="0" err="1">
                <a:solidFill>
                  <a:srgbClr val="FFFF00"/>
                </a:solidFill>
              </a:rPr>
              <a:t>competence</a:t>
            </a:r>
            <a:r>
              <a:rPr lang="nl-NL" sz="3200" dirty="0"/>
              <a:t> </a:t>
            </a:r>
            <a:r>
              <a:rPr lang="nl-NL" sz="3200" dirty="0" err="1">
                <a:solidFill>
                  <a:schemeClr val="bg1"/>
                </a:solidFill>
              </a:rPr>
              <a:t>to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cope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with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unfamiliar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situations</a:t>
            </a:r>
            <a:endParaRPr lang="nl-NL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2568"/>
              </a:spcBef>
            </a:pPr>
            <a:r>
              <a:rPr lang="nl-NL" dirty="0"/>
              <a:t>Trust </a:t>
            </a:r>
            <a:r>
              <a:rPr lang="nl-NL" dirty="0" err="1"/>
              <a:t>involves</a:t>
            </a:r>
            <a:r>
              <a:rPr lang="nl-NL" dirty="0"/>
              <a:t>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average</a:t>
            </a:r>
            <a:r>
              <a:rPr lang="nl-NL" dirty="0"/>
              <a:t> of past performances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37E94-4936-AB47-A5F2-93E6463D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365125"/>
            <a:ext cx="11539162" cy="1325563"/>
          </a:xfrm>
        </p:spPr>
        <p:txBody>
          <a:bodyPr/>
          <a:lstStyle/>
          <a:p>
            <a:r>
              <a:rPr lang="en-NL"/>
              <a:t>Who would you trust most for the next patient?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F281A-DFC4-D545-8E53-903A92DE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1690687"/>
            <a:ext cx="11654971" cy="4990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58AA40-5877-2B41-B548-52777B1FF4A9}"/>
              </a:ext>
            </a:extLst>
          </p:cNvPr>
          <p:cNvSpPr/>
          <p:nvPr/>
        </p:nvSpPr>
        <p:spPr>
          <a:xfrm>
            <a:off x="5413248" y="6108192"/>
            <a:ext cx="438912" cy="36576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36FBF-22C7-AB41-AD21-DF7CB25D7F52}"/>
              </a:ext>
            </a:extLst>
          </p:cNvPr>
          <p:cNvSpPr/>
          <p:nvPr/>
        </p:nvSpPr>
        <p:spPr>
          <a:xfrm>
            <a:off x="8606100" y="6108192"/>
            <a:ext cx="438912" cy="36576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6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48D93B6-8DF2-A145-B9A5-4130B3D18E9E}"/>
              </a:ext>
            </a:extLst>
          </p:cNvPr>
          <p:cNvGrpSpPr/>
          <p:nvPr/>
        </p:nvGrpSpPr>
        <p:grpSpPr>
          <a:xfrm>
            <a:off x="854674" y="1334327"/>
            <a:ext cx="7647602" cy="5115461"/>
            <a:chOff x="2086707" y="621323"/>
            <a:chExt cx="6963507" cy="58380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D19735-BA15-E945-930B-2B0A1B981908}"/>
                </a:ext>
              </a:extLst>
            </p:cNvPr>
            <p:cNvSpPr/>
            <p:nvPr/>
          </p:nvSpPr>
          <p:spPr>
            <a:xfrm>
              <a:off x="2086707" y="621323"/>
              <a:ext cx="6963507" cy="5838092"/>
            </a:xfrm>
            <a:prstGeom prst="rect">
              <a:avLst/>
            </a:prstGeom>
            <a:solidFill>
              <a:srgbClr val="D3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AD3D681B-5C61-0B43-A581-C1A7131B2599}"/>
                </a:ext>
              </a:extLst>
            </p:cNvPr>
            <p:cNvSpPr/>
            <p:nvPr/>
          </p:nvSpPr>
          <p:spPr>
            <a:xfrm>
              <a:off x="2298403" y="753084"/>
              <a:ext cx="6553200" cy="5627077"/>
            </a:xfrm>
            <a:prstGeom prst="triangle">
              <a:avLst/>
            </a:prstGeom>
            <a:gradFill>
              <a:gsLst>
                <a:gs pos="0">
                  <a:srgbClr val="FE5047"/>
                </a:gs>
                <a:gs pos="100000">
                  <a:srgbClr val="FFFF8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7E269B-4C64-F340-9684-3A68CC5E0B5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29" y="4542513"/>
              <a:ext cx="4412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48917-91B5-BC44-B8B8-F4FB98436D14}"/>
                </a:ext>
              </a:extLst>
            </p:cNvPr>
            <p:cNvCxnSpPr>
              <a:cxnSpLocks/>
              <a:stCxn id="4" idx="1"/>
              <a:endCxn id="4" idx="5"/>
            </p:cNvCxnSpPr>
            <p:nvPr/>
          </p:nvCxnSpPr>
          <p:spPr>
            <a:xfrm>
              <a:off x="3936703" y="3566623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91B2BB-2A5F-0741-85BC-08FB4B7A4EBB}"/>
                </a:ext>
              </a:extLst>
            </p:cNvPr>
            <p:cNvCxnSpPr>
              <a:cxnSpLocks/>
            </p:cNvCxnSpPr>
            <p:nvPr/>
          </p:nvCxnSpPr>
          <p:spPr>
            <a:xfrm>
              <a:off x="2814084" y="5479438"/>
              <a:ext cx="55218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7EAE65-23D6-CC4E-9373-30B516301886}"/>
                </a:ext>
              </a:extLst>
            </p:cNvPr>
            <p:cNvCxnSpPr>
              <a:cxnSpLocks/>
            </p:cNvCxnSpPr>
            <p:nvPr/>
          </p:nvCxnSpPr>
          <p:spPr>
            <a:xfrm>
              <a:off x="4507992" y="2587752"/>
              <a:ext cx="2130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A49C4B-D3AE-2945-892C-26890B5EE9C0}"/>
                </a:ext>
              </a:extLst>
            </p:cNvPr>
            <p:cNvSpPr txBox="1"/>
            <p:nvPr/>
          </p:nvSpPr>
          <p:spPr>
            <a:xfrm>
              <a:off x="4970337" y="1901716"/>
              <a:ext cx="1196239" cy="595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3200">
                  <a:latin typeface="Arial Narrow" panose="020B0604020202020204" pitchFamily="34" charset="0"/>
                  <a:cs typeface="Arial Narrow" panose="020B0604020202020204" pitchFamily="34" charset="0"/>
                </a:rPr>
                <a:t>Trusted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37874A-C57A-E147-923F-608DDA380571}"/>
                </a:ext>
              </a:extLst>
            </p:cNvPr>
            <p:cNvSpPr txBox="1"/>
            <p:nvPr/>
          </p:nvSpPr>
          <p:spPr>
            <a:xfrm>
              <a:off x="5025675" y="2931839"/>
              <a:ext cx="971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3200">
                  <a:latin typeface="Arial Narrow" panose="020B0604020202020204" pitchFamily="34" charset="0"/>
                  <a:cs typeface="Arial Narrow" panose="020B0604020202020204" pitchFamily="34" charset="0"/>
                </a:rPr>
                <a:t>Does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40212F-C968-6E44-87F8-B51A0DEB3085}"/>
                </a:ext>
              </a:extLst>
            </p:cNvPr>
            <p:cNvSpPr txBox="1"/>
            <p:nvPr/>
          </p:nvSpPr>
          <p:spPr>
            <a:xfrm>
              <a:off x="4557598" y="3891857"/>
              <a:ext cx="19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3200">
                  <a:latin typeface="Arial Narrow" panose="020B0604020202020204" pitchFamily="34" charset="0"/>
                  <a:cs typeface="Arial Narrow" panose="020B0604020202020204" pitchFamily="34" charset="0"/>
                </a:rPr>
                <a:t>Shows how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DD23FD-F10A-8047-807F-883DD5C9082B}"/>
                </a:ext>
              </a:extLst>
            </p:cNvPr>
            <p:cNvSpPr txBox="1"/>
            <p:nvPr/>
          </p:nvSpPr>
          <p:spPr>
            <a:xfrm>
              <a:off x="4970376" y="5752333"/>
              <a:ext cx="1196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3200">
                  <a:latin typeface="Arial Narrow" panose="020B0604020202020204" pitchFamily="34" charset="0"/>
                  <a:cs typeface="Arial Narrow" panose="020B0604020202020204" pitchFamily="34" charset="0"/>
                </a:rPr>
                <a:t>Knows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B777D8-1B27-1445-89C3-3E8064644E46}"/>
                </a:ext>
              </a:extLst>
            </p:cNvPr>
            <p:cNvSpPr txBox="1"/>
            <p:nvPr/>
          </p:nvSpPr>
          <p:spPr>
            <a:xfrm>
              <a:off x="4601904" y="4815409"/>
              <a:ext cx="19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3200">
                  <a:latin typeface="Arial Narrow" panose="020B0604020202020204" pitchFamily="34" charset="0"/>
                  <a:cs typeface="Arial Narrow" panose="020B0604020202020204" pitchFamily="34" charset="0"/>
                </a:rPr>
                <a:t>Knows how</a:t>
              </a:r>
            </a:p>
          </p:txBody>
        </p:sp>
      </p:grpSp>
      <p:sp>
        <p:nvSpPr>
          <p:cNvPr id="15" name="Rechthoek 4">
            <a:extLst>
              <a:ext uri="{FF2B5EF4-FFF2-40B4-BE49-F238E27FC236}">
                <a16:creationId xmlns:a16="http://schemas.microsoft.com/office/drawing/2014/main" id="{EBF2B611-FE8D-CD4C-B399-3D0FC5473490}"/>
              </a:ext>
            </a:extLst>
          </p:cNvPr>
          <p:cNvSpPr/>
          <p:nvPr/>
        </p:nvSpPr>
        <p:spPr>
          <a:xfrm>
            <a:off x="8598057" y="1614447"/>
            <a:ext cx="2880320" cy="1216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err="1">
                <a:solidFill>
                  <a:schemeClr val="bg1">
                    <a:lumMod val="95000"/>
                  </a:schemeClr>
                </a:solidFill>
              </a:rPr>
              <a:t>Estimated</a:t>
            </a:r>
            <a:r>
              <a:rPr lang="nl-NL" sz="22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2200" err="1">
                <a:solidFill>
                  <a:schemeClr val="bg1">
                    <a:lumMod val="95000"/>
                  </a:schemeClr>
                </a:solidFill>
              </a:rPr>
              <a:t>readiness</a:t>
            </a:r>
            <a:r>
              <a:rPr lang="nl-NL" sz="22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2200" err="1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nl-NL" sz="220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nl-NL" sz="2200" i="1" err="1">
                <a:solidFill>
                  <a:schemeClr val="bg1">
                    <a:lumMod val="95000"/>
                  </a:schemeClr>
                </a:solidFill>
              </a:rPr>
              <a:t>future</a:t>
            </a:r>
            <a:r>
              <a:rPr lang="nl-NL" sz="2200" i="1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2200" err="1">
                <a:solidFill>
                  <a:schemeClr val="bg1">
                    <a:lumMod val="95000"/>
                  </a:schemeClr>
                </a:solidFill>
              </a:rPr>
              <a:t>demands</a:t>
            </a:r>
            <a:endParaRPr lang="nl-NL" sz="2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D9717F-AFC2-7E49-9195-CF1094DCFE66}"/>
              </a:ext>
            </a:extLst>
          </p:cNvPr>
          <p:cNvGrpSpPr/>
          <p:nvPr/>
        </p:nvGrpSpPr>
        <p:grpSpPr>
          <a:xfrm>
            <a:off x="8598057" y="2948722"/>
            <a:ext cx="2880320" cy="3541885"/>
            <a:chOff x="8598057" y="2948722"/>
            <a:chExt cx="2880320" cy="3541885"/>
          </a:xfrm>
        </p:grpSpPr>
        <p:sp>
          <p:nvSpPr>
            <p:cNvPr id="14" name="Rechthoek 3">
              <a:extLst>
                <a:ext uri="{FF2B5EF4-FFF2-40B4-BE49-F238E27FC236}">
                  <a16:creationId xmlns:a16="http://schemas.microsoft.com/office/drawing/2014/main" id="{7E4DAABF-69AE-644D-B214-D47FBF9E77E3}"/>
                </a:ext>
              </a:extLst>
            </p:cNvPr>
            <p:cNvSpPr/>
            <p:nvPr/>
          </p:nvSpPr>
          <p:spPr>
            <a:xfrm>
              <a:off x="8598057" y="5709119"/>
              <a:ext cx="2880320" cy="7814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Knowledge</a:t>
              </a:r>
            </a:p>
          </p:txBody>
        </p:sp>
        <p:sp>
          <p:nvSpPr>
            <p:cNvPr id="16" name="Rechthoek 5">
              <a:extLst>
                <a:ext uri="{FF2B5EF4-FFF2-40B4-BE49-F238E27FC236}">
                  <a16:creationId xmlns:a16="http://schemas.microsoft.com/office/drawing/2014/main" id="{94EED27B-F79A-BD4A-8047-E0D0B0B8780F}"/>
                </a:ext>
              </a:extLst>
            </p:cNvPr>
            <p:cNvSpPr/>
            <p:nvPr/>
          </p:nvSpPr>
          <p:spPr>
            <a:xfrm>
              <a:off x="8598057" y="2948722"/>
              <a:ext cx="2880320" cy="8453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KSA </a:t>
              </a:r>
              <a:r>
                <a:rPr lang="nl-NL" sz="2400" err="1">
                  <a:solidFill>
                    <a:schemeClr val="bg1">
                      <a:lumMod val="95000"/>
                    </a:schemeClr>
                  </a:solidFill>
                </a:rPr>
                <a:t>integrated</a:t>
              </a:r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nl-NL" sz="2400" err="1">
                  <a:solidFill>
                    <a:schemeClr val="bg1">
                      <a:lumMod val="95000"/>
                    </a:schemeClr>
                  </a:solidFill>
                </a:rPr>
                <a:t>and</a:t>
              </a:r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nl-NL" sz="2400" err="1">
                  <a:solidFill>
                    <a:schemeClr val="bg1">
                      <a:lumMod val="95000"/>
                    </a:schemeClr>
                  </a:solidFill>
                </a:rPr>
                <a:t>observed</a:t>
              </a:r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 in context</a:t>
              </a:r>
            </a:p>
          </p:txBody>
        </p:sp>
        <p:sp>
          <p:nvSpPr>
            <p:cNvPr id="17" name="Rechthoek 6">
              <a:extLst>
                <a:ext uri="{FF2B5EF4-FFF2-40B4-BE49-F238E27FC236}">
                  <a16:creationId xmlns:a16="http://schemas.microsoft.com/office/drawing/2014/main" id="{441437C8-53FB-154C-A871-7A897D6BAE2E}"/>
                </a:ext>
              </a:extLst>
            </p:cNvPr>
            <p:cNvSpPr/>
            <p:nvPr/>
          </p:nvSpPr>
          <p:spPr>
            <a:xfrm>
              <a:off x="8598057" y="3901779"/>
              <a:ext cx="2880320" cy="7962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err="1">
                  <a:solidFill>
                    <a:schemeClr val="bg1">
                      <a:lumMod val="95000"/>
                    </a:schemeClr>
                  </a:solidFill>
                </a:rPr>
                <a:t>Integrated</a:t>
              </a:r>
              <a:endParaRPr lang="nl-NL" sz="24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nl-NL" sz="2400" dirty="0" err="1">
                  <a:solidFill>
                    <a:schemeClr val="bg1">
                      <a:lumMod val="95000"/>
                    </a:schemeClr>
                  </a:solidFill>
                </a:rPr>
                <a:t>knowledge</a:t>
              </a:r>
              <a:r>
                <a:rPr lang="nl-NL" sz="2400" dirty="0">
                  <a:solidFill>
                    <a:schemeClr val="bg1">
                      <a:lumMod val="95000"/>
                    </a:schemeClr>
                  </a:solidFill>
                </a:rPr>
                <a:t> &amp; </a:t>
              </a:r>
              <a:r>
                <a:rPr lang="nl-NL" sz="2400" dirty="0" err="1">
                  <a:solidFill>
                    <a:schemeClr val="bg1">
                      <a:lumMod val="95000"/>
                    </a:schemeClr>
                  </a:solidFill>
                </a:rPr>
                <a:t>skill</a:t>
              </a:r>
              <a:endParaRPr lang="nl-NL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Rechthoek 7">
              <a:extLst>
                <a:ext uri="{FF2B5EF4-FFF2-40B4-BE49-F238E27FC236}">
                  <a16:creationId xmlns:a16="http://schemas.microsoft.com/office/drawing/2014/main" id="{27846F25-57AE-7346-A8C9-697B5601C418}"/>
                </a:ext>
              </a:extLst>
            </p:cNvPr>
            <p:cNvSpPr/>
            <p:nvPr/>
          </p:nvSpPr>
          <p:spPr>
            <a:xfrm>
              <a:off x="8598057" y="4810232"/>
              <a:ext cx="2880320" cy="8288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err="1">
                  <a:solidFill>
                    <a:schemeClr val="bg1">
                      <a:lumMod val="95000"/>
                    </a:schemeClr>
                  </a:solidFill>
                </a:rPr>
                <a:t>Applied</a:t>
              </a:r>
              <a:r>
                <a:rPr lang="nl-NL" sz="240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nl-NL" sz="2400" err="1">
                  <a:solidFill>
                    <a:schemeClr val="bg1">
                      <a:lumMod val="95000"/>
                    </a:schemeClr>
                  </a:solidFill>
                </a:rPr>
                <a:t>knowledge</a:t>
              </a:r>
              <a:endParaRPr lang="nl-NL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0" name="Title 3">
            <a:extLst>
              <a:ext uri="{FF2B5EF4-FFF2-40B4-BE49-F238E27FC236}">
                <a16:creationId xmlns:a16="http://schemas.microsoft.com/office/drawing/2014/main" id="{C7636E13-1EBC-604C-B6A1-5CD8E40EC7F8}"/>
              </a:ext>
            </a:extLst>
          </p:cNvPr>
          <p:cNvSpPr txBox="1">
            <a:spLocks/>
          </p:cNvSpPr>
          <p:nvPr/>
        </p:nvSpPr>
        <p:spPr>
          <a:xfrm>
            <a:off x="838200" y="154683"/>
            <a:ext cx="10515600" cy="121691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FF00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en-NL" dirty="0"/>
              <a:t>Is reporting what a learner ‘</a:t>
            </a:r>
            <a:r>
              <a:rPr lang="en-NL" i="1" dirty="0"/>
              <a:t>does</a:t>
            </a:r>
            <a:r>
              <a:rPr lang="en-NL" dirty="0"/>
              <a:t>’ really the highest level of assessment we should aspire?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05E84A-DB6A-5042-8B0C-A16EBD1025E1}"/>
              </a:ext>
            </a:extLst>
          </p:cNvPr>
          <p:cNvSpPr txBox="1"/>
          <p:nvPr/>
        </p:nvSpPr>
        <p:spPr>
          <a:xfrm>
            <a:off x="9610716" y="6488668"/>
            <a:ext cx="258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L" i="1">
                <a:solidFill>
                  <a:schemeClr val="bg1"/>
                </a:solidFill>
              </a:rPr>
              <a:t>Academic Medicine</a:t>
            </a:r>
            <a:r>
              <a:rPr lang="en-NL">
                <a:solidFill>
                  <a:schemeClr val="bg1"/>
                </a:solidFill>
              </a:rPr>
              <a:t>,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3B3EB0-F896-4668-4EE3-ED22794B76C7}"/>
              </a:ext>
            </a:extLst>
          </p:cNvPr>
          <p:cNvGrpSpPr/>
          <p:nvPr/>
        </p:nvGrpSpPr>
        <p:grpSpPr>
          <a:xfrm>
            <a:off x="3507212" y="1400932"/>
            <a:ext cx="2346472" cy="1643948"/>
            <a:chOff x="3507212" y="1400932"/>
            <a:chExt cx="2346472" cy="16439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5443EA-21C6-8DF3-7549-D77A255E2107}"/>
                </a:ext>
              </a:extLst>
            </p:cNvPr>
            <p:cNvSpPr/>
            <p:nvPr/>
          </p:nvSpPr>
          <p:spPr>
            <a:xfrm>
              <a:off x="3513826" y="1400932"/>
              <a:ext cx="2339858" cy="1643948"/>
            </a:xfrm>
            <a:prstGeom prst="rect">
              <a:avLst/>
            </a:prstGeom>
            <a:solidFill>
              <a:srgbClr val="D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80686-A7D4-7263-F947-4D9010907104}"/>
                </a:ext>
              </a:extLst>
            </p:cNvPr>
            <p:cNvCxnSpPr>
              <a:cxnSpLocks/>
            </p:cNvCxnSpPr>
            <p:nvPr/>
          </p:nvCxnSpPr>
          <p:spPr>
            <a:xfrm>
              <a:off x="3507212" y="3034804"/>
              <a:ext cx="23464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48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A126B1C0-9473-EF44-A42D-F3BF589FA0C5}"/>
              </a:ext>
            </a:extLst>
          </p:cNvPr>
          <p:cNvSpPr txBox="1"/>
          <p:nvPr/>
        </p:nvSpPr>
        <p:spPr>
          <a:xfrm>
            <a:off x="494483" y="1217899"/>
            <a:ext cx="4806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 “Can I trust this student to attend to this patient now?”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C74F16-C0E5-724B-B096-79B7B1D5C985}"/>
              </a:ext>
            </a:extLst>
          </p:cNvPr>
          <p:cNvGrpSpPr/>
          <p:nvPr/>
        </p:nvGrpSpPr>
        <p:grpSpPr>
          <a:xfrm>
            <a:off x="7549456" y="2175414"/>
            <a:ext cx="1987582" cy="1885147"/>
            <a:chOff x="7567435" y="2273486"/>
            <a:chExt cx="1987582" cy="188514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316D2F-77FD-E143-AD02-0048AEC3E404}"/>
                </a:ext>
              </a:extLst>
            </p:cNvPr>
            <p:cNvSpPr/>
            <p:nvPr/>
          </p:nvSpPr>
          <p:spPr>
            <a:xfrm>
              <a:off x="7567435" y="2273486"/>
              <a:ext cx="1943099" cy="188514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05B91A-45E1-154A-9F6B-F66D62BB28D6}"/>
                </a:ext>
              </a:extLst>
            </p:cNvPr>
            <p:cNvSpPr txBox="1"/>
            <p:nvPr/>
          </p:nvSpPr>
          <p:spPr>
            <a:xfrm>
              <a:off x="7576871" y="2587469"/>
              <a:ext cx="19781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Ad-hoc entrustment decision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46274CD3-DA85-8547-80D5-8E530BC7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26" y="1696304"/>
            <a:ext cx="4741278" cy="31664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E71CF-8CAD-A941-8D81-FF28135C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04506"/>
            <a:ext cx="11544299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What factors determine entrustment decisions?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ECC85-495A-E040-8EF1-4BB82470C88D}"/>
              </a:ext>
            </a:extLst>
          </p:cNvPr>
          <p:cNvSpPr txBox="1"/>
          <p:nvPr/>
        </p:nvSpPr>
        <p:spPr>
          <a:xfrm>
            <a:off x="487966" y="5505375"/>
            <a:ext cx="1137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More than knowledge, skill or specific proficiency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2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F8B232-9BA5-8B40-9083-6DB11DFE8131}"/>
              </a:ext>
            </a:extLst>
          </p:cNvPr>
          <p:cNvGrpSpPr/>
          <p:nvPr/>
        </p:nvGrpSpPr>
        <p:grpSpPr>
          <a:xfrm>
            <a:off x="5526530" y="142875"/>
            <a:ext cx="6078828" cy="6100773"/>
            <a:chOff x="5526530" y="149527"/>
            <a:chExt cx="6078828" cy="60941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53A22C-8DED-F64A-91BB-EB9A3440E0EE}"/>
                </a:ext>
              </a:extLst>
            </p:cNvPr>
            <p:cNvSpPr/>
            <p:nvPr/>
          </p:nvSpPr>
          <p:spPr>
            <a:xfrm>
              <a:off x="5526530" y="164820"/>
              <a:ext cx="6078828" cy="607882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>
              <a:extLst>
                <a:ext uri="{FF2B5EF4-FFF2-40B4-BE49-F238E27FC236}">
                  <a16:creationId xmlns:a16="http://schemas.microsoft.com/office/drawing/2014/main" id="{568C8C20-44AA-7F43-A7EE-33FDA274DB02}"/>
                </a:ext>
              </a:extLst>
            </p:cNvPr>
            <p:cNvSpPr/>
            <p:nvPr/>
          </p:nvSpPr>
          <p:spPr>
            <a:xfrm>
              <a:off x="5673184" y="149527"/>
              <a:ext cx="5756856" cy="544836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A5A92DB-84FC-BB4A-A0D9-5F4997B2E1FF}"/>
              </a:ext>
            </a:extLst>
          </p:cNvPr>
          <p:cNvSpPr txBox="1"/>
          <p:nvPr/>
        </p:nvSpPr>
        <p:spPr>
          <a:xfrm>
            <a:off x="5673185" y="252268"/>
            <a:ext cx="3381380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00" dirty="0"/>
              <a:t>       </a:t>
            </a:r>
            <a:r>
              <a:rPr lang="en-US" sz="2000" dirty="0"/>
              <a:t>                              Integrity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                      Reliability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               Humility 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           Capability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      Agency</a:t>
            </a:r>
            <a:endParaRPr lang="en-US" sz="800" dirty="0"/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    Learning 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   need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5CDE9D-2021-B54C-9CE7-2C972518022E}"/>
              </a:ext>
            </a:extLst>
          </p:cNvPr>
          <p:cNvSpPr txBox="1"/>
          <p:nvPr/>
        </p:nvSpPr>
        <p:spPr>
          <a:xfrm>
            <a:off x="8719953" y="292520"/>
            <a:ext cx="27318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Clinical 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experience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Clinical ability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Trust propensity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Supervisory 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experience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D2715-5CF5-C245-9E97-E7D9887DC60B}"/>
              </a:ext>
            </a:extLst>
          </p:cNvPr>
          <p:cNvSpPr txBox="1"/>
          <p:nvPr/>
        </p:nvSpPr>
        <p:spPr>
          <a:xfrm>
            <a:off x="5519114" y="2686102"/>
            <a:ext cx="1631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Qualified personnel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around</a:t>
            </a:r>
          </a:p>
          <a:p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Time of 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the day</a:t>
            </a:r>
          </a:p>
          <a:p>
            <a:r>
              <a:rPr lang="en-US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Need for 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hands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394FCF-4DB5-7D48-AB47-9683E48910A0}"/>
              </a:ext>
            </a:extLst>
          </p:cNvPr>
          <p:cNvSpPr txBox="1"/>
          <p:nvPr/>
        </p:nvSpPr>
        <p:spPr>
          <a:xfrm>
            <a:off x="7038326" y="5003551"/>
            <a:ext cx="303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Like-mindedness</a:t>
            </a:r>
          </a:p>
          <a:p>
            <a:pPr algn="ctr"/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Duration of acquaintance</a:t>
            </a:r>
          </a:p>
          <a:p>
            <a:pPr algn="ctr"/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Interpersonal culture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6ABE9E-9640-3541-8E46-6355013D01B3}"/>
              </a:ext>
            </a:extLst>
          </p:cNvPr>
          <p:cNvSpPr txBox="1"/>
          <p:nvPr/>
        </p:nvSpPr>
        <p:spPr>
          <a:xfrm>
            <a:off x="10038231" y="2885596"/>
            <a:ext cx="1568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Difficulty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of the</a:t>
            </a: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task</a:t>
            </a:r>
          </a:p>
          <a:p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Risks  involved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F684C4-93F9-1B44-98AC-2AA131B43984}"/>
              </a:ext>
            </a:extLst>
          </p:cNvPr>
          <p:cNvGrpSpPr/>
          <p:nvPr/>
        </p:nvGrpSpPr>
        <p:grpSpPr>
          <a:xfrm>
            <a:off x="6559427" y="1232221"/>
            <a:ext cx="3953293" cy="3710458"/>
            <a:chOff x="6559354" y="1349005"/>
            <a:chExt cx="3953293" cy="37104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1CCA52-2208-B54F-B878-54FDBD599D07}"/>
                </a:ext>
              </a:extLst>
            </p:cNvPr>
            <p:cNvSpPr/>
            <p:nvPr/>
          </p:nvSpPr>
          <p:spPr>
            <a:xfrm>
              <a:off x="6581110" y="1349005"/>
              <a:ext cx="3931537" cy="371045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E48DB-4693-1542-B38E-8DBEA8F05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03130" y="4013852"/>
              <a:ext cx="586655" cy="6819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519C16-D019-8D4D-B26A-1A7A2D12F7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3440" y="4013852"/>
              <a:ext cx="611084" cy="68901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C70462-6686-554C-8267-8A600EFBB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7892" y="2609332"/>
              <a:ext cx="940769" cy="28519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CEB725-7A45-7D43-993F-314D56467DE4}"/>
                </a:ext>
              </a:extLst>
            </p:cNvPr>
            <p:cNvCxnSpPr>
              <a:cxnSpLocks/>
            </p:cNvCxnSpPr>
            <p:nvPr/>
          </p:nvCxnSpPr>
          <p:spPr>
            <a:xfrm>
              <a:off x="6662670" y="2609332"/>
              <a:ext cx="962114" cy="27606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904196-50DD-1D44-B02C-B710E4C1EAE6}"/>
                </a:ext>
              </a:extLst>
            </p:cNvPr>
            <p:cNvSpPr txBox="1"/>
            <p:nvPr/>
          </p:nvSpPr>
          <p:spPr>
            <a:xfrm>
              <a:off x="7282270" y="1892328"/>
              <a:ext cx="1070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Trainee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CE4505-82CD-B041-A360-4A1E3E428B64}"/>
                </a:ext>
              </a:extLst>
            </p:cNvPr>
            <p:cNvSpPr txBox="1"/>
            <p:nvPr/>
          </p:nvSpPr>
          <p:spPr>
            <a:xfrm>
              <a:off x="7402753" y="4115895"/>
              <a:ext cx="2411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Supervisor-</a:t>
              </a:r>
            </a:p>
            <a:p>
              <a:pPr algn="ctr"/>
              <a:r>
                <a:rPr lang="en-US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Trainee relationship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A48CF8-9AD4-6F44-B9BC-0DD6131B2CA0}"/>
                </a:ext>
              </a:extLst>
            </p:cNvPr>
            <p:cNvSpPr txBox="1"/>
            <p:nvPr/>
          </p:nvSpPr>
          <p:spPr>
            <a:xfrm>
              <a:off x="8624575" y="1875448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Supervisor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B3ABA3-CC68-8F40-B2D0-6233826CB07F}"/>
                </a:ext>
              </a:extLst>
            </p:cNvPr>
            <p:cNvSpPr txBox="1"/>
            <p:nvPr/>
          </p:nvSpPr>
          <p:spPr>
            <a:xfrm>
              <a:off x="9596220" y="3370856"/>
              <a:ext cx="743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Task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10327C4-75E5-984C-8F64-E4692B590C9A}"/>
                </a:ext>
              </a:extLst>
            </p:cNvPr>
            <p:cNvSpPr txBox="1"/>
            <p:nvPr/>
          </p:nvSpPr>
          <p:spPr>
            <a:xfrm>
              <a:off x="6559354" y="3320516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Context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4E119C-186F-B94A-9AAD-109B822DDF71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 flipV="1">
              <a:off x="8546879" y="1349005"/>
              <a:ext cx="10372" cy="9126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5AFB1-C4CA-E04C-979E-278F9D191207}"/>
              </a:ext>
            </a:extLst>
          </p:cNvPr>
          <p:cNvGrpSpPr/>
          <p:nvPr/>
        </p:nvGrpSpPr>
        <p:grpSpPr>
          <a:xfrm>
            <a:off x="7549456" y="2175414"/>
            <a:ext cx="1987582" cy="1885147"/>
            <a:chOff x="7567435" y="2273486"/>
            <a:chExt cx="1987582" cy="18851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92EF9-58C2-FF42-8042-00A57702A5E9}"/>
                </a:ext>
              </a:extLst>
            </p:cNvPr>
            <p:cNvSpPr/>
            <p:nvPr/>
          </p:nvSpPr>
          <p:spPr>
            <a:xfrm>
              <a:off x="7567435" y="2273486"/>
              <a:ext cx="1943099" cy="188514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5C341F-0913-AD47-AA5A-7A917BCBF9A1}"/>
                </a:ext>
              </a:extLst>
            </p:cNvPr>
            <p:cNvSpPr txBox="1"/>
            <p:nvPr/>
          </p:nvSpPr>
          <p:spPr>
            <a:xfrm>
              <a:off x="7576871" y="2587469"/>
              <a:ext cx="19781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Ad-hoc entrustment decision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126B1C0-9473-EF44-A42D-F3BF589FA0C5}"/>
              </a:ext>
            </a:extLst>
          </p:cNvPr>
          <p:cNvSpPr txBox="1"/>
          <p:nvPr/>
        </p:nvSpPr>
        <p:spPr>
          <a:xfrm>
            <a:off x="494484" y="1217899"/>
            <a:ext cx="4752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“Can </a:t>
            </a:r>
            <a:r>
              <a:rPr lang="en-US" sz="6000" b="1" i="1" dirty="0">
                <a:solidFill>
                  <a:schemeClr val="bg1"/>
                </a:solidFill>
              </a:rPr>
              <a:t>I</a:t>
            </a:r>
            <a:r>
              <a:rPr lang="en-US" sz="6000" dirty="0">
                <a:solidFill>
                  <a:schemeClr val="bg1"/>
                </a:solidFill>
              </a:rPr>
              <a:t> trust </a:t>
            </a:r>
            <a:r>
              <a:rPr lang="en-US" sz="6000" b="1" i="1" dirty="0">
                <a:solidFill>
                  <a:schemeClr val="bg1"/>
                </a:solidFill>
              </a:rPr>
              <a:t>this</a:t>
            </a:r>
            <a:r>
              <a:rPr lang="en-US" sz="6000" dirty="0">
                <a:solidFill>
                  <a:schemeClr val="bg1"/>
                </a:solidFill>
              </a:rPr>
              <a:t> student to </a:t>
            </a:r>
            <a:r>
              <a:rPr lang="en-US" sz="6000" b="1" i="1" dirty="0">
                <a:solidFill>
                  <a:schemeClr val="bg1"/>
                </a:solidFill>
              </a:rPr>
              <a:t>attend</a:t>
            </a:r>
            <a:r>
              <a:rPr lang="en-US" sz="6000" dirty="0">
                <a:solidFill>
                  <a:schemeClr val="bg1"/>
                </a:solidFill>
              </a:rPr>
              <a:t> to </a:t>
            </a:r>
            <a:r>
              <a:rPr lang="en-US" sz="6000" b="1" i="1" dirty="0">
                <a:solidFill>
                  <a:schemeClr val="bg1"/>
                </a:solidFill>
              </a:rPr>
              <a:t>this</a:t>
            </a:r>
            <a:r>
              <a:rPr lang="en-US" sz="6000" dirty="0">
                <a:solidFill>
                  <a:schemeClr val="bg1"/>
                </a:solidFill>
              </a:rPr>
              <a:t> patient </a:t>
            </a:r>
            <a:r>
              <a:rPr lang="en-US" sz="6000" b="1" i="1" dirty="0">
                <a:solidFill>
                  <a:schemeClr val="bg1"/>
                </a:solidFill>
              </a:rPr>
              <a:t>now</a:t>
            </a:r>
            <a:r>
              <a:rPr lang="en-US" sz="6000" dirty="0">
                <a:solidFill>
                  <a:schemeClr val="bg1"/>
                </a:solidFill>
              </a:rPr>
              <a:t>?”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2519B9-8509-CC43-8183-19EFFFCB1D4E}"/>
              </a:ext>
            </a:extLst>
          </p:cNvPr>
          <p:cNvGrpSpPr/>
          <p:nvPr/>
        </p:nvGrpSpPr>
        <p:grpSpPr>
          <a:xfrm>
            <a:off x="390748" y="1201742"/>
            <a:ext cx="13557520" cy="9043441"/>
            <a:chOff x="390748" y="1201742"/>
            <a:chExt cx="13557520" cy="9043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464EE-5D4E-D741-88B3-F074CC28142A}"/>
                </a:ext>
              </a:extLst>
            </p:cNvPr>
            <p:cNvSpPr/>
            <p:nvPr/>
          </p:nvSpPr>
          <p:spPr>
            <a:xfrm>
              <a:off x="2271714" y="1278545"/>
              <a:ext cx="742950" cy="91265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5CD77ED-0A1E-0B4D-B0D6-48A01CDD6400}"/>
                </a:ext>
              </a:extLst>
            </p:cNvPr>
            <p:cNvSpPr/>
            <p:nvPr/>
          </p:nvSpPr>
          <p:spPr>
            <a:xfrm rot="18714690">
              <a:off x="4483169" y="1391120"/>
              <a:ext cx="6639869" cy="10046009"/>
            </a:xfrm>
            <a:prstGeom prst="arc">
              <a:avLst>
                <a:gd name="adj1" fmla="val 16200000"/>
                <a:gd name="adj2" fmla="val 21501257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B85564-4C7F-8B4E-AB90-72F9060F9880}"/>
                </a:ext>
              </a:extLst>
            </p:cNvPr>
            <p:cNvSpPr/>
            <p:nvPr/>
          </p:nvSpPr>
          <p:spPr>
            <a:xfrm>
              <a:off x="3478319" y="3039042"/>
              <a:ext cx="1426468" cy="91265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3C4F90-1562-E944-A9F1-B9712BCFE2BB}"/>
                </a:ext>
              </a:extLst>
            </p:cNvPr>
            <p:cNvSpPr/>
            <p:nvPr/>
          </p:nvSpPr>
          <p:spPr>
            <a:xfrm>
              <a:off x="390748" y="3088072"/>
              <a:ext cx="2623916" cy="9529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A08073-1DC7-A147-86DF-980D16C4A264}"/>
                </a:ext>
              </a:extLst>
            </p:cNvPr>
            <p:cNvSpPr/>
            <p:nvPr/>
          </p:nvSpPr>
          <p:spPr>
            <a:xfrm>
              <a:off x="496677" y="2175414"/>
              <a:ext cx="1273843" cy="91265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101FE6-EBDC-104A-81E2-F59B88922330}"/>
                </a:ext>
              </a:extLst>
            </p:cNvPr>
            <p:cNvSpPr/>
            <p:nvPr/>
          </p:nvSpPr>
          <p:spPr>
            <a:xfrm>
              <a:off x="2811016" y="4001773"/>
              <a:ext cx="1629491" cy="91265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79E923F3-F599-1D4B-BE20-C268436DC28C}"/>
                </a:ext>
              </a:extLst>
            </p:cNvPr>
            <p:cNvSpPr/>
            <p:nvPr/>
          </p:nvSpPr>
          <p:spPr>
            <a:xfrm rot="18054917">
              <a:off x="4505056" y="-1181583"/>
              <a:ext cx="5717637" cy="10484287"/>
            </a:xfrm>
            <a:prstGeom prst="arc">
              <a:avLst>
                <a:gd name="adj1" fmla="val 16200000"/>
                <a:gd name="adj2" fmla="val 21572908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8A3C9CE0-5869-604E-966B-52D6E48E1631}"/>
                </a:ext>
              </a:extLst>
            </p:cNvPr>
            <p:cNvSpPr/>
            <p:nvPr/>
          </p:nvSpPr>
          <p:spPr>
            <a:xfrm rot="18051772">
              <a:off x="2278674" y="-277278"/>
              <a:ext cx="6673159" cy="9968548"/>
            </a:xfrm>
            <a:prstGeom prst="arc">
              <a:avLst>
                <a:gd name="adj1" fmla="val 16200000"/>
                <a:gd name="adj2" fmla="val 21501257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6A16B2D9-081E-DA4A-B0D1-F2FFE51F9F8D}"/>
                </a:ext>
              </a:extLst>
            </p:cNvPr>
            <p:cNvSpPr/>
            <p:nvPr/>
          </p:nvSpPr>
          <p:spPr>
            <a:xfrm rot="18051772">
              <a:off x="3925127" y="222043"/>
              <a:ext cx="7755955" cy="12290326"/>
            </a:xfrm>
            <a:prstGeom prst="arc">
              <a:avLst>
                <a:gd name="adj1" fmla="val 16200000"/>
                <a:gd name="adj2" fmla="val 21501257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CE336A0-7CA2-1240-A076-B5D0576D65EE}"/>
                </a:ext>
              </a:extLst>
            </p:cNvPr>
            <p:cNvSpPr/>
            <p:nvPr/>
          </p:nvSpPr>
          <p:spPr>
            <a:xfrm rot="3349384" flipH="1">
              <a:off x="3864971" y="1979313"/>
              <a:ext cx="1712415" cy="5631579"/>
            </a:xfrm>
            <a:prstGeom prst="arc">
              <a:avLst>
                <a:gd name="adj1" fmla="val 16122855"/>
                <a:gd name="adj2" fmla="val 126849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4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11537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General qualities that enable trust in trainees in 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171"/>
            <a:ext cx="11137900" cy="448862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Capability</a:t>
            </a:r>
            <a:r>
              <a:rPr lang="en-US">
                <a:solidFill>
                  <a:schemeClr val="bg1"/>
                </a:solidFill>
              </a:rPr>
              <a:t> (knowledge &amp; skill; experience; adaptive expertise)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Integrity</a:t>
            </a:r>
            <a:r>
              <a:rPr lang="en-US">
                <a:solidFill>
                  <a:schemeClr val="bg1"/>
                </a:solidFill>
              </a:rPr>
              <a:t> (truthful, good intentions, patient-centered)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Reliability</a:t>
            </a:r>
            <a:r>
              <a:rPr lang="en-US">
                <a:solidFill>
                  <a:schemeClr val="bg1"/>
                </a:solidFill>
              </a:rPr>
              <a:t> (conscientious, predictable, accountable, responsible)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Humility</a:t>
            </a:r>
            <a:r>
              <a:rPr lang="en-US">
                <a:solidFill>
                  <a:schemeClr val="bg1"/>
                </a:solidFill>
              </a:rPr>
              <a:t> (observing limits, willing to ask help, receptive to feedback)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Agency</a:t>
            </a:r>
            <a:r>
              <a:rPr lang="en-US">
                <a:solidFill>
                  <a:schemeClr val="bg1"/>
                </a:solidFill>
              </a:rPr>
              <a:t> (self-confident, proactive toward work, team, safety, development)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FF00"/>
                </a:solidFill>
              </a:rPr>
              <a:t>Useful acronym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n-US">
                <a:solidFill>
                  <a:schemeClr val="bg1"/>
                </a:solidFill>
              </a:rPr>
              <a:t>think of </a:t>
            </a:r>
            <a:r>
              <a:rPr lang="en-US" b="1" i="1">
                <a:solidFill>
                  <a:schemeClr val="bg1"/>
                </a:solidFill>
              </a:rPr>
              <a:t>A RICH entrustment decision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9119A-60F7-A74F-9DEA-93D8A7098006}"/>
              </a:ext>
            </a:extLst>
          </p:cNvPr>
          <p:cNvSpPr txBox="1"/>
          <p:nvPr/>
        </p:nvSpPr>
        <p:spPr>
          <a:xfrm>
            <a:off x="211042" y="6092238"/>
            <a:ext cx="11650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Based (not exclusively) on: Kennedy et al 2008; </a:t>
            </a:r>
            <a:r>
              <a:rPr lang="en-US" sz="1600" err="1">
                <a:solidFill>
                  <a:schemeClr val="bg1"/>
                </a:solidFill>
              </a:rPr>
              <a:t>Dijksterhuis</a:t>
            </a:r>
            <a:r>
              <a:rPr lang="en-US" sz="1600">
                <a:solidFill>
                  <a:schemeClr val="bg1"/>
                </a:solidFill>
              </a:rPr>
              <a:t> et al 2009; </a:t>
            </a:r>
            <a:r>
              <a:rPr lang="en-US" sz="1600" err="1">
                <a:solidFill>
                  <a:schemeClr val="bg1"/>
                </a:solidFill>
              </a:rPr>
              <a:t>Sterkenburg</a:t>
            </a:r>
            <a:r>
              <a:rPr lang="en-US" sz="1600">
                <a:solidFill>
                  <a:schemeClr val="bg1"/>
                </a:solidFill>
              </a:rPr>
              <a:t> et al 2010; Ginsburg et al 2010; </a:t>
            </a:r>
            <a:r>
              <a:rPr lang="en-US" sz="1600" err="1">
                <a:solidFill>
                  <a:schemeClr val="bg1"/>
                </a:solidFill>
              </a:rPr>
              <a:t>Wijnen</a:t>
            </a:r>
            <a:r>
              <a:rPr lang="en-US" sz="1600">
                <a:solidFill>
                  <a:schemeClr val="bg1"/>
                </a:solidFill>
              </a:rPr>
              <a:t>-Meijer et al 2013 (2x); Choo et al 2014; </a:t>
            </a:r>
            <a:r>
              <a:rPr lang="en-US" sz="1600" err="1">
                <a:solidFill>
                  <a:schemeClr val="bg1"/>
                </a:solidFill>
              </a:rPr>
              <a:t>Tiyyagura</a:t>
            </a:r>
            <a:r>
              <a:rPr lang="en-US" sz="1600">
                <a:solidFill>
                  <a:schemeClr val="bg1"/>
                </a:solidFill>
              </a:rPr>
              <a:t> et al 2014; Hauer et al 2014; </a:t>
            </a:r>
            <a:r>
              <a:rPr lang="en-US" sz="1600" err="1">
                <a:solidFill>
                  <a:schemeClr val="bg1"/>
                </a:solidFill>
              </a:rPr>
              <a:t>Sheu</a:t>
            </a:r>
            <a:r>
              <a:rPr lang="en-US" sz="1600">
                <a:solidFill>
                  <a:schemeClr val="bg1"/>
                </a:solidFill>
              </a:rPr>
              <a:t> et al 2016, 2017; </a:t>
            </a:r>
            <a:r>
              <a:rPr lang="en-US" sz="1600" err="1">
                <a:solidFill>
                  <a:schemeClr val="bg1"/>
                </a:solidFill>
              </a:rPr>
              <a:t>Duijn</a:t>
            </a:r>
            <a:r>
              <a:rPr lang="en-US" sz="1600">
                <a:solidFill>
                  <a:schemeClr val="bg1"/>
                </a:solidFill>
              </a:rPr>
              <a:t> et al 2018.    See: ten Cate &amp; Chen 2020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5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8149B-4477-BC41-9696-6E65FF82E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304">
            <a:off x="4856874" y="423009"/>
            <a:ext cx="6938532" cy="5776564"/>
          </a:xfrm>
          <a:prstGeom prst="rect">
            <a:avLst/>
          </a:prstGeom>
          <a:ln w="28575" cmpd="thickThin">
            <a:solidFill>
              <a:srgbClr val="C00000"/>
            </a:solidFill>
            <a:prstDash val="soli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97B42-4731-2F43-B371-7767C749DBBA}"/>
              </a:ext>
            </a:extLst>
          </p:cNvPr>
          <p:cNvSpPr txBox="1"/>
          <p:nvPr/>
        </p:nvSpPr>
        <p:spPr>
          <a:xfrm>
            <a:off x="192715" y="56138"/>
            <a:ext cx="45332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Ad hoc and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summative decisions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Ad-hoc decisions of entrustment </a:t>
            </a:r>
            <a:r>
              <a:rPr lang="en-US" sz="2800" dirty="0">
                <a:solidFill>
                  <a:schemeClr val="bg1"/>
                </a:solidFill>
              </a:rPr>
              <a:t>are individual decisions, occurring daily in clinical education. Low stakes.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Summative decisions of entrustment </a:t>
            </a:r>
            <a:r>
              <a:rPr lang="en-US" sz="2800" dirty="0">
                <a:solidFill>
                  <a:schemeClr val="bg1"/>
                </a:solidFill>
              </a:rPr>
              <a:t>are team decisions, based on multiple workplace-based assessments and must lead to increased autonomy (sometimes called a STAR). High stakes.</a:t>
            </a:r>
          </a:p>
        </p:txBody>
      </p:sp>
    </p:spTree>
    <p:extLst>
      <p:ext uri="{BB962C8B-B14F-4D97-AF65-F5344CB8AC3E}">
        <p14:creationId xmlns:p14="http://schemas.microsoft.com/office/powerpoint/2010/main" val="33306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031E-D7A3-5E8D-D203-1E6B575A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BC75-D6B8-866E-30B6-30AF5600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 of CBME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EPAs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How do </a:t>
            </a:r>
            <a:r>
              <a:rPr lang="nl-NL" dirty="0" err="1"/>
              <a:t>entrustment</a:t>
            </a:r>
            <a:r>
              <a:rPr lang="nl-NL" dirty="0"/>
              <a:t> </a:t>
            </a:r>
            <a:r>
              <a:rPr lang="nl-NL" dirty="0" err="1"/>
              <a:t>decisions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?</a:t>
            </a:r>
          </a:p>
          <a:p>
            <a:pPr>
              <a:lnSpc>
                <a:spcPct val="100000"/>
              </a:lnSpc>
            </a:pP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of </a:t>
            </a:r>
            <a:r>
              <a:rPr lang="nl-NL" dirty="0" err="1"/>
              <a:t>workplace-based</a:t>
            </a:r>
            <a:r>
              <a:rPr lang="nl-NL" dirty="0"/>
              <a:t> assessment</a:t>
            </a:r>
          </a:p>
          <a:p>
            <a:pPr>
              <a:lnSpc>
                <a:spcPct val="100000"/>
              </a:lnSpc>
            </a:pPr>
            <a:r>
              <a:rPr lang="nl-NL" dirty="0" err="1"/>
              <a:t>Capturing</a:t>
            </a:r>
            <a:r>
              <a:rPr lang="nl-NL" dirty="0"/>
              <a:t> ‘assessment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entrustment</a:t>
            </a:r>
            <a:r>
              <a:rPr lang="nl-NL" dirty="0"/>
              <a:t>’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technology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Tips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EPAs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EPA </a:t>
            </a:r>
            <a:r>
              <a:rPr lang="nl-NL" dirty="0" err="1"/>
              <a:t>frameworks</a:t>
            </a: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dirty="0" err="1"/>
              <a:t>EPAs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Family </a:t>
            </a:r>
            <a:r>
              <a:rPr lang="nl-NL" dirty="0" err="1"/>
              <a:t>Medicine</a:t>
            </a:r>
            <a:r>
              <a:rPr lang="nl-NL" dirty="0"/>
              <a:t>: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52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D42F5-F8EB-FA46-98A4-62C7F601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" t="6859"/>
          <a:stretch/>
        </p:blipFill>
        <p:spPr>
          <a:xfrm>
            <a:off x="702527" y="646276"/>
            <a:ext cx="10850136" cy="58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1803F-C67F-834F-BB91-F762EBA9DA62}"/>
              </a:ext>
            </a:extLst>
          </p:cNvPr>
          <p:cNvSpPr/>
          <p:nvPr/>
        </p:nvSpPr>
        <p:spPr>
          <a:xfrm>
            <a:off x="8986811" y="2502844"/>
            <a:ext cx="1998617" cy="21814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400"/>
              <a:t>Diploma / </a:t>
            </a:r>
          </a:p>
          <a:p>
            <a:pPr algn="ctr"/>
            <a:r>
              <a:rPr lang="en-NL" sz="2400"/>
              <a:t>Degree /</a:t>
            </a:r>
          </a:p>
          <a:p>
            <a:pPr algn="ctr"/>
            <a:r>
              <a:rPr lang="en-NL" sz="2400"/>
              <a:t>License /</a:t>
            </a:r>
          </a:p>
          <a:p>
            <a:pPr algn="ctr"/>
            <a:r>
              <a:rPr lang="en-GB" sz="2400"/>
              <a:t>C</a:t>
            </a:r>
            <a:r>
              <a:rPr lang="en-NL" sz="2400"/>
              <a:t>ertification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C89CB3-3912-854E-8044-6893937CD141}"/>
              </a:ext>
            </a:extLst>
          </p:cNvPr>
          <p:cNvGrpSpPr/>
          <p:nvPr/>
        </p:nvGrpSpPr>
        <p:grpSpPr>
          <a:xfrm>
            <a:off x="4896936" y="1640695"/>
            <a:ext cx="914400" cy="914400"/>
            <a:chOff x="6949440" y="2586446"/>
            <a:chExt cx="9144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50BDA5-3189-544F-B7E0-0EF207F798B0}"/>
                </a:ext>
              </a:extLst>
            </p:cNvPr>
            <p:cNvSpPr/>
            <p:nvPr/>
          </p:nvSpPr>
          <p:spPr>
            <a:xfrm>
              <a:off x="6949440" y="258644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NL"/>
                <a:t>EPA</a:t>
              </a:r>
            </a:p>
          </p:txBody>
        </p:sp>
        <p:sp>
          <p:nvSpPr>
            <p:cNvPr id="5" name="5-Point Star 34">
              <a:extLst>
                <a:ext uri="{FF2B5EF4-FFF2-40B4-BE49-F238E27FC236}">
                  <a16:creationId xmlns:a16="http://schemas.microsoft.com/office/drawing/2014/main" id="{38ADA3C9-A8F7-F640-9DE9-0DF061C0C3DC}"/>
                </a:ext>
              </a:extLst>
            </p:cNvPr>
            <p:cNvSpPr/>
            <p:nvPr/>
          </p:nvSpPr>
          <p:spPr>
            <a:xfrm>
              <a:off x="7196259" y="2988129"/>
              <a:ext cx="420762" cy="38535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CEEC49-4824-D54F-A426-DAB758F77F2C}"/>
              </a:ext>
            </a:extLst>
          </p:cNvPr>
          <p:cNvGrpSpPr/>
          <p:nvPr/>
        </p:nvGrpSpPr>
        <p:grpSpPr>
          <a:xfrm>
            <a:off x="6074370" y="2490327"/>
            <a:ext cx="914400" cy="914400"/>
            <a:chOff x="6939757" y="2612029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CA487-8B95-EA40-BFD9-423F35CCA169}"/>
                </a:ext>
              </a:extLst>
            </p:cNvPr>
            <p:cNvSpPr/>
            <p:nvPr/>
          </p:nvSpPr>
          <p:spPr>
            <a:xfrm>
              <a:off x="6939757" y="2612029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NL"/>
                <a:t>EPA</a:t>
              </a:r>
            </a:p>
          </p:txBody>
        </p:sp>
        <p:sp>
          <p:nvSpPr>
            <p:cNvPr id="9" name="5-Point Star 34">
              <a:extLst>
                <a:ext uri="{FF2B5EF4-FFF2-40B4-BE49-F238E27FC236}">
                  <a16:creationId xmlns:a16="http://schemas.microsoft.com/office/drawing/2014/main" id="{D482C627-23B0-EC4F-B4A3-DF8AAAB1FF31}"/>
                </a:ext>
              </a:extLst>
            </p:cNvPr>
            <p:cNvSpPr/>
            <p:nvPr/>
          </p:nvSpPr>
          <p:spPr>
            <a:xfrm>
              <a:off x="7196259" y="2988129"/>
              <a:ext cx="420762" cy="38535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0DD949-89DB-0544-9153-78B08A486C9C}"/>
              </a:ext>
            </a:extLst>
          </p:cNvPr>
          <p:cNvGrpSpPr/>
          <p:nvPr/>
        </p:nvGrpSpPr>
        <p:grpSpPr>
          <a:xfrm>
            <a:off x="6159446" y="4591469"/>
            <a:ext cx="914400" cy="914400"/>
            <a:chOff x="6949440" y="2586446"/>
            <a:chExt cx="9144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CDD75F-44A7-DB4C-A808-1E6564DB4C25}"/>
                </a:ext>
              </a:extLst>
            </p:cNvPr>
            <p:cNvSpPr/>
            <p:nvPr/>
          </p:nvSpPr>
          <p:spPr>
            <a:xfrm>
              <a:off x="6949440" y="258644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NL"/>
                <a:t>EPA</a:t>
              </a:r>
            </a:p>
          </p:txBody>
        </p:sp>
        <p:sp>
          <p:nvSpPr>
            <p:cNvPr id="12" name="5-Point Star 34">
              <a:extLst>
                <a:ext uri="{FF2B5EF4-FFF2-40B4-BE49-F238E27FC236}">
                  <a16:creationId xmlns:a16="http://schemas.microsoft.com/office/drawing/2014/main" id="{B05AC2BF-0C0D-5548-9983-C3CC1CCA70CB}"/>
                </a:ext>
              </a:extLst>
            </p:cNvPr>
            <p:cNvSpPr/>
            <p:nvPr/>
          </p:nvSpPr>
          <p:spPr>
            <a:xfrm>
              <a:off x="7196259" y="2988129"/>
              <a:ext cx="420762" cy="38535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143BB7-D917-5242-A138-0553F97C0DC3}"/>
              </a:ext>
            </a:extLst>
          </p:cNvPr>
          <p:cNvGrpSpPr/>
          <p:nvPr/>
        </p:nvGrpSpPr>
        <p:grpSpPr>
          <a:xfrm>
            <a:off x="5454509" y="3558486"/>
            <a:ext cx="914400" cy="914400"/>
            <a:chOff x="6949440" y="2586446"/>
            <a:chExt cx="9144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3909D-38CE-F646-A79D-EE588E9858BF}"/>
                </a:ext>
              </a:extLst>
            </p:cNvPr>
            <p:cNvSpPr/>
            <p:nvPr/>
          </p:nvSpPr>
          <p:spPr>
            <a:xfrm>
              <a:off x="6949440" y="258644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NL"/>
                <a:t>EPA</a:t>
              </a:r>
            </a:p>
          </p:txBody>
        </p:sp>
        <p:sp>
          <p:nvSpPr>
            <p:cNvPr id="15" name="5-Point Star 34">
              <a:extLst>
                <a:ext uri="{FF2B5EF4-FFF2-40B4-BE49-F238E27FC236}">
                  <a16:creationId xmlns:a16="http://schemas.microsoft.com/office/drawing/2014/main" id="{3AF97AA7-D087-2A4B-A660-C3ECE6AB32D1}"/>
                </a:ext>
              </a:extLst>
            </p:cNvPr>
            <p:cNvSpPr/>
            <p:nvPr/>
          </p:nvSpPr>
          <p:spPr>
            <a:xfrm>
              <a:off x="7196259" y="2988129"/>
              <a:ext cx="420762" cy="38535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A7CD7F-7F60-114E-A28F-53CED41D4284}"/>
              </a:ext>
            </a:extLst>
          </p:cNvPr>
          <p:cNvGrpSpPr/>
          <p:nvPr/>
        </p:nvGrpSpPr>
        <p:grpSpPr>
          <a:xfrm>
            <a:off x="7424310" y="4963557"/>
            <a:ext cx="914400" cy="914400"/>
            <a:chOff x="6949440" y="258644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C3012D-2BE6-6D4D-BC0B-D7CD780459E7}"/>
                </a:ext>
              </a:extLst>
            </p:cNvPr>
            <p:cNvSpPr/>
            <p:nvPr/>
          </p:nvSpPr>
          <p:spPr>
            <a:xfrm>
              <a:off x="6949440" y="258644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NL"/>
                <a:t>EPA</a:t>
              </a:r>
            </a:p>
          </p:txBody>
        </p:sp>
        <p:sp>
          <p:nvSpPr>
            <p:cNvPr id="18" name="5-Point Star 34">
              <a:extLst>
                <a:ext uri="{FF2B5EF4-FFF2-40B4-BE49-F238E27FC236}">
                  <a16:creationId xmlns:a16="http://schemas.microsoft.com/office/drawing/2014/main" id="{BD837CB2-73FF-E649-842E-A45B9B67FA4C}"/>
                </a:ext>
              </a:extLst>
            </p:cNvPr>
            <p:cNvSpPr/>
            <p:nvPr/>
          </p:nvSpPr>
          <p:spPr>
            <a:xfrm>
              <a:off x="7196259" y="2988129"/>
              <a:ext cx="420762" cy="38535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7F23B9-FE23-914A-9680-45BF82C2A3D1}"/>
              </a:ext>
            </a:extLst>
          </p:cNvPr>
          <p:cNvCxnSpPr>
            <a:cxnSpLocks/>
          </p:cNvCxnSpPr>
          <p:nvPr/>
        </p:nvCxnSpPr>
        <p:spPr>
          <a:xfrm>
            <a:off x="5969866" y="2018494"/>
            <a:ext cx="2871076" cy="59967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DE0775-50E2-FD4B-AA03-C5C7BD79E703}"/>
              </a:ext>
            </a:extLst>
          </p:cNvPr>
          <p:cNvCxnSpPr>
            <a:cxnSpLocks/>
          </p:cNvCxnSpPr>
          <p:nvPr/>
        </p:nvCxnSpPr>
        <p:spPr>
          <a:xfrm flipV="1">
            <a:off x="8585529" y="4790748"/>
            <a:ext cx="792367" cy="34561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5EB5BC-7835-E94F-9C5E-73FD6F03370B}"/>
              </a:ext>
            </a:extLst>
          </p:cNvPr>
          <p:cNvCxnSpPr>
            <a:cxnSpLocks/>
          </p:cNvCxnSpPr>
          <p:nvPr/>
        </p:nvCxnSpPr>
        <p:spPr>
          <a:xfrm flipV="1">
            <a:off x="6491005" y="3804906"/>
            <a:ext cx="2349937" cy="1227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F40F3D-D0C4-CC4A-AF87-6FAE976E2FE0}"/>
              </a:ext>
            </a:extLst>
          </p:cNvPr>
          <p:cNvCxnSpPr>
            <a:cxnSpLocks/>
          </p:cNvCxnSpPr>
          <p:nvPr/>
        </p:nvCxnSpPr>
        <p:spPr>
          <a:xfrm flipV="1">
            <a:off x="7424310" y="4345523"/>
            <a:ext cx="1416632" cy="29860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85BD90-7F9D-E043-9826-57EF1EC28EDB}"/>
              </a:ext>
            </a:extLst>
          </p:cNvPr>
          <p:cNvCxnSpPr>
            <a:cxnSpLocks/>
          </p:cNvCxnSpPr>
          <p:nvPr/>
        </p:nvCxnSpPr>
        <p:spPr>
          <a:xfrm>
            <a:off x="7089143" y="3025629"/>
            <a:ext cx="1751799" cy="22615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6A437CC-EEA3-1145-939A-D2AC54DFF2D3}"/>
              </a:ext>
            </a:extLst>
          </p:cNvPr>
          <p:cNvSpPr/>
          <p:nvPr/>
        </p:nvSpPr>
        <p:spPr>
          <a:xfrm>
            <a:off x="1333572" y="1597592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D04255-499E-EF47-B1DF-5026F0059158}"/>
              </a:ext>
            </a:extLst>
          </p:cNvPr>
          <p:cNvSpPr/>
          <p:nvPr/>
        </p:nvSpPr>
        <p:spPr>
          <a:xfrm>
            <a:off x="1616513" y="2008755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E4C1E-9AF4-3642-8C2A-968EBE860C91}"/>
              </a:ext>
            </a:extLst>
          </p:cNvPr>
          <p:cNvSpPr/>
          <p:nvPr/>
        </p:nvSpPr>
        <p:spPr>
          <a:xfrm>
            <a:off x="1903983" y="2404011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9F938D-15AA-E141-A2AC-EDBBA927AD2A}"/>
              </a:ext>
            </a:extLst>
          </p:cNvPr>
          <p:cNvSpPr/>
          <p:nvPr/>
        </p:nvSpPr>
        <p:spPr>
          <a:xfrm>
            <a:off x="2144984" y="2809791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CA30FF-75F9-D448-975B-7A31DADF3987}"/>
              </a:ext>
            </a:extLst>
          </p:cNvPr>
          <p:cNvCxnSpPr/>
          <p:nvPr/>
        </p:nvCxnSpPr>
        <p:spPr>
          <a:xfrm>
            <a:off x="2744273" y="1828610"/>
            <a:ext cx="1956057" cy="1801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E19882-7519-5244-9F26-265A0DC5D029}"/>
              </a:ext>
            </a:extLst>
          </p:cNvPr>
          <p:cNvCxnSpPr>
            <a:cxnSpLocks/>
          </p:cNvCxnSpPr>
          <p:nvPr/>
        </p:nvCxnSpPr>
        <p:spPr>
          <a:xfrm>
            <a:off x="2884470" y="2187685"/>
            <a:ext cx="1790624" cy="467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F79752-0FFF-E84E-8CE3-096FD6F70420}"/>
              </a:ext>
            </a:extLst>
          </p:cNvPr>
          <p:cNvCxnSpPr>
            <a:cxnSpLocks/>
          </p:cNvCxnSpPr>
          <p:nvPr/>
        </p:nvCxnSpPr>
        <p:spPr>
          <a:xfrm flipV="1">
            <a:off x="3193030" y="2473438"/>
            <a:ext cx="1482064" cy="2639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04A8F39-03CE-BA4F-87C1-F1E6420FCACA}"/>
              </a:ext>
            </a:extLst>
          </p:cNvPr>
          <p:cNvCxnSpPr>
            <a:cxnSpLocks/>
          </p:cNvCxnSpPr>
          <p:nvPr/>
        </p:nvCxnSpPr>
        <p:spPr>
          <a:xfrm flipV="1">
            <a:off x="3502578" y="2625838"/>
            <a:ext cx="1210634" cy="6189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44EE5B4-73D1-454A-AFB5-D6F7DFE16BDE}"/>
              </a:ext>
            </a:extLst>
          </p:cNvPr>
          <p:cNvSpPr/>
          <p:nvPr/>
        </p:nvSpPr>
        <p:spPr>
          <a:xfrm>
            <a:off x="2600852" y="4413113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F9E70D-A7F8-5A40-A73B-83ED187CCE70}"/>
              </a:ext>
            </a:extLst>
          </p:cNvPr>
          <p:cNvSpPr/>
          <p:nvPr/>
        </p:nvSpPr>
        <p:spPr>
          <a:xfrm>
            <a:off x="2883793" y="4824276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F04B0D-A517-9044-87BD-8053689B45E5}"/>
              </a:ext>
            </a:extLst>
          </p:cNvPr>
          <p:cNvSpPr/>
          <p:nvPr/>
        </p:nvSpPr>
        <p:spPr>
          <a:xfrm>
            <a:off x="3171263" y="5219532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AA427D-1AFA-F741-97C4-4210BF352E3D}"/>
              </a:ext>
            </a:extLst>
          </p:cNvPr>
          <p:cNvSpPr/>
          <p:nvPr/>
        </p:nvSpPr>
        <p:spPr>
          <a:xfrm>
            <a:off x="3412264" y="5625312"/>
            <a:ext cx="11277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 hoc decision + evaluation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3794A6-A2CE-E54C-B9D8-355D33BFB13F}"/>
              </a:ext>
            </a:extLst>
          </p:cNvPr>
          <p:cNvCxnSpPr/>
          <p:nvPr/>
        </p:nvCxnSpPr>
        <p:spPr>
          <a:xfrm>
            <a:off x="4011553" y="4644131"/>
            <a:ext cx="1956057" cy="1801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DBEE1D-D0E5-8941-864E-624103B419DC}"/>
              </a:ext>
            </a:extLst>
          </p:cNvPr>
          <p:cNvCxnSpPr>
            <a:cxnSpLocks/>
          </p:cNvCxnSpPr>
          <p:nvPr/>
        </p:nvCxnSpPr>
        <p:spPr>
          <a:xfrm>
            <a:off x="4151750" y="5003206"/>
            <a:ext cx="1790624" cy="467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D5D3674-4EAC-9F4A-8FCC-3453DA7263CA}"/>
              </a:ext>
            </a:extLst>
          </p:cNvPr>
          <p:cNvCxnSpPr>
            <a:cxnSpLocks/>
          </p:cNvCxnSpPr>
          <p:nvPr/>
        </p:nvCxnSpPr>
        <p:spPr>
          <a:xfrm flipV="1">
            <a:off x="4460310" y="5288959"/>
            <a:ext cx="1482064" cy="2639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ACEA2A5-8C4D-1F43-8411-8027252C8DC4}"/>
              </a:ext>
            </a:extLst>
          </p:cNvPr>
          <p:cNvCxnSpPr>
            <a:cxnSpLocks/>
          </p:cNvCxnSpPr>
          <p:nvPr/>
        </p:nvCxnSpPr>
        <p:spPr>
          <a:xfrm flipV="1">
            <a:off x="4769858" y="5441359"/>
            <a:ext cx="1210634" cy="6189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E0C7E43-CF38-1440-975E-4B447A9A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12" y="109389"/>
            <a:ext cx="1946955" cy="1300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13394B-6FE0-C14E-9E3F-8CACDD08B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16" y="95541"/>
            <a:ext cx="1612291" cy="131413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3BA8DBE-1459-6B48-8343-FF7111E32D69}"/>
              </a:ext>
            </a:extLst>
          </p:cNvPr>
          <p:cNvGraphicFramePr>
            <a:graphicFrameLocks noGrp="1"/>
          </p:cNvGraphicFramePr>
          <p:nvPr/>
        </p:nvGraphicFramePr>
        <p:xfrm>
          <a:off x="6827027" y="76787"/>
          <a:ext cx="5161771" cy="131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PGY4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b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EPA 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09" marR="68509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B1D3DE84-0F63-5F41-A934-B49FBB5D3CD6}"/>
              </a:ext>
            </a:extLst>
          </p:cNvPr>
          <p:cNvSpPr/>
          <p:nvPr/>
        </p:nvSpPr>
        <p:spPr>
          <a:xfrm>
            <a:off x="3401127" y="470742"/>
            <a:ext cx="563880" cy="345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C02D4317-DEA0-544D-9CF1-1C1F69E5B436}"/>
              </a:ext>
            </a:extLst>
          </p:cNvPr>
          <p:cNvSpPr/>
          <p:nvPr/>
        </p:nvSpPr>
        <p:spPr>
          <a:xfrm>
            <a:off x="6041117" y="470742"/>
            <a:ext cx="563880" cy="345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80346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164D-52BF-2044-8493-004269DB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81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Assessment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entrustment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building a </a:t>
            </a:r>
            <a:r>
              <a:rPr lang="nl-NL" dirty="0" err="1"/>
              <a:t>validity</a:t>
            </a:r>
            <a:r>
              <a:rPr lang="nl-NL" dirty="0"/>
              <a:t> argument</a:t>
            </a:r>
            <a:endParaRPr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7F2361-C120-4D47-B6C7-A6A23DECED25}"/>
              </a:ext>
            </a:extLst>
          </p:cNvPr>
          <p:cNvGrpSpPr/>
          <p:nvPr/>
        </p:nvGrpSpPr>
        <p:grpSpPr>
          <a:xfrm>
            <a:off x="457201" y="2514600"/>
            <a:ext cx="11263744" cy="1801091"/>
            <a:chOff x="457201" y="2514600"/>
            <a:chExt cx="11263744" cy="18010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DA5A0-2D9B-D04D-A8EA-74E6CA55BFE0}"/>
                </a:ext>
              </a:extLst>
            </p:cNvPr>
            <p:cNvSpPr/>
            <p:nvPr/>
          </p:nvSpPr>
          <p:spPr>
            <a:xfrm>
              <a:off x="457201" y="2542309"/>
              <a:ext cx="1898072" cy="177338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observation</a:t>
              </a:r>
              <a:endParaRPr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473862-79A5-A047-924C-5D2DACFEEDB9}"/>
                </a:ext>
              </a:extLst>
            </p:cNvPr>
            <p:cNvSpPr/>
            <p:nvPr/>
          </p:nvSpPr>
          <p:spPr>
            <a:xfrm>
              <a:off x="2798619" y="2514600"/>
              <a:ext cx="1898072" cy="177338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judgment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about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task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execution</a:t>
              </a:r>
              <a:endParaRPr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C5EE656-86BA-D646-9770-6E3C9FCD3BB8}"/>
                </a:ext>
              </a:extLst>
            </p:cNvPr>
            <p:cNvSpPr/>
            <p:nvPr/>
          </p:nvSpPr>
          <p:spPr>
            <a:xfrm>
              <a:off x="5140037" y="2542309"/>
              <a:ext cx="1898072" cy="177338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inference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about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competence</a:t>
              </a:r>
              <a:endParaRPr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4E04DF-1FC0-954C-BF9D-623059D548F1}"/>
                </a:ext>
              </a:extLst>
            </p:cNvPr>
            <p:cNvSpPr/>
            <p:nvPr/>
          </p:nvSpPr>
          <p:spPr>
            <a:xfrm>
              <a:off x="7481455" y="2514600"/>
              <a:ext cx="1898072" cy="177338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inference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about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readi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-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ness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for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automomy</a:t>
              </a:r>
              <a:endParaRPr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717D44-42DA-5044-A001-24AD96950F0F}"/>
                </a:ext>
              </a:extLst>
            </p:cNvPr>
            <p:cNvSpPr/>
            <p:nvPr/>
          </p:nvSpPr>
          <p:spPr>
            <a:xfrm>
              <a:off x="9822873" y="2542309"/>
              <a:ext cx="1898072" cy="177338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summative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decision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to</a:t>
              </a:r>
              <a:r>
                <a:rPr lang="nl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nl-NL" sz="2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entrust</a:t>
              </a:r>
              <a:endParaRPr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2D89AA17-9D02-5640-802B-ABCD8C7CD596}"/>
                </a:ext>
              </a:extLst>
            </p:cNvPr>
            <p:cNvSpPr/>
            <p:nvPr/>
          </p:nvSpPr>
          <p:spPr>
            <a:xfrm>
              <a:off x="2417618" y="2978726"/>
              <a:ext cx="318655" cy="29787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B1E3E9E4-191F-8440-BDA6-BD3DC9495986}"/>
                </a:ext>
              </a:extLst>
            </p:cNvPr>
            <p:cNvSpPr/>
            <p:nvPr/>
          </p:nvSpPr>
          <p:spPr>
            <a:xfrm>
              <a:off x="9504218" y="2957944"/>
              <a:ext cx="318655" cy="29787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CDB490A2-8C6B-5F43-9008-F57B27ACB96C}"/>
                </a:ext>
              </a:extLst>
            </p:cNvPr>
            <p:cNvSpPr/>
            <p:nvPr/>
          </p:nvSpPr>
          <p:spPr>
            <a:xfrm>
              <a:off x="7100454" y="2978726"/>
              <a:ext cx="318655" cy="29787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A7C0466B-2DAB-F64B-9CA2-9481EA32637D}"/>
                </a:ext>
              </a:extLst>
            </p:cNvPr>
            <p:cNvSpPr/>
            <p:nvPr/>
          </p:nvSpPr>
          <p:spPr>
            <a:xfrm>
              <a:off x="4772892" y="2978726"/>
              <a:ext cx="318655" cy="29787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899A80-B8B0-234B-9210-26DE14D874D3}"/>
              </a:ext>
            </a:extLst>
          </p:cNvPr>
          <p:cNvGrpSpPr/>
          <p:nvPr/>
        </p:nvGrpSpPr>
        <p:grpSpPr>
          <a:xfrm>
            <a:off x="692727" y="1860557"/>
            <a:ext cx="10941627" cy="522425"/>
            <a:chOff x="692727" y="1860557"/>
            <a:chExt cx="10941627" cy="5224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FD2FBD-CB0C-5042-9468-ED3D2848F790}"/>
                </a:ext>
              </a:extLst>
            </p:cNvPr>
            <p:cNvCxnSpPr>
              <a:cxnSpLocks/>
            </p:cNvCxnSpPr>
            <p:nvPr/>
          </p:nvCxnSpPr>
          <p:spPr>
            <a:xfrm>
              <a:off x="692727" y="2382982"/>
              <a:ext cx="6407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BDAB86-EAB1-924B-A439-BB7476EF9A17}"/>
                </a:ext>
              </a:extLst>
            </p:cNvPr>
            <p:cNvCxnSpPr>
              <a:cxnSpLocks/>
            </p:cNvCxnSpPr>
            <p:nvPr/>
          </p:nvCxnSpPr>
          <p:spPr>
            <a:xfrm>
              <a:off x="7337859" y="2382982"/>
              <a:ext cx="42964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4ADDC-3F64-FD44-BEA7-3A38AC491C49}"/>
                </a:ext>
              </a:extLst>
            </p:cNvPr>
            <p:cNvSpPr txBox="1"/>
            <p:nvPr/>
          </p:nvSpPr>
          <p:spPr>
            <a:xfrm>
              <a:off x="1735730" y="1886965"/>
              <a:ext cx="4611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chemeClr val="bg1"/>
                  </a:solidFill>
                </a:rPr>
                <a:t>traditional assessment in </a:t>
              </a:r>
              <a:r>
                <a:rPr lang="nl-NL" sz="2400" dirty="0" err="1">
                  <a:solidFill>
                    <a:schemeClr val="bg1"/>
                  </a:solidFill>
                </a:rPr>
                <a:t>education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2D7FFF-1499-ED44-BE22-618C86839C32}"/>
                </a:ext>
              </a:extLst>
            </p:cNvPr>
            <p:cNvSpPr txBox="1"/>
            <p:nvPr/>
          </p:nvSpPr>
          <p:spPr>
            <a:xfrm>
              <a:off x="7572569" y="1860557"/>
              <a:ext cx="3827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>
                  <a:solidFill>
                    <a:schemeClr val="bg1"/>
                  </a:solidFill>
                </a:rPr>
                <a:t>entrustment</a:t>
              </a:r>
              <a:r>
                <a:rPr lang="nl-NL" sz="2400" dirty="0">
                  <a:solidFill>
                    <a:schemeClr val="bg1"/>
                  </a:solidFill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</a:rPr>
                <a:t>decision</a:t>
              </a:r>
              <a:r>
                <a:rPr lang="nl-NL" sz="2400" dirty="0">
                  <a:solidFill>
                    <a:schemeClr val="bg1"/>
                  </a:solidFill>
                </a:rPr>
                <a:t> making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57CB4B-CE3A-A341-8244-CE158EFDCC59}"/>
              </a:ext>
            </a:extLst>
          </p:cNvPr>
          <p:cNvGrpSpPr/>
          <p:nvPr/>
        </p:nvGrpSpPr>
        <p:grpSpPr>
          <a:xfrm>
            <a:off x="118288" y="4149138"/>
            <a:ext cx="10250119" cy="839516"/>
            <a:chOff x="118288" y="4149138"/>
            <a:chExt cx="10250119" cy="8395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B02E7-D074-1149-9B80-2A2F49DE32BD}"/>
                </a:ext>
              </a:extLst>
            </p:cNvPr>
            <p:cNvSpPr txBox="1"/>
            <p:nvPr/>
          </p:nvSpPr>
          <p:spPr>
            <a:xfrm>
              <a:off x="1897465" y="4149139"/>
              <a:ext cx="13589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>
                  <a:solidFill>
                    <a:schemeClr val="bg1"/>
                  </a:solidFill>
                </a:rPr>
                <a:t>scoring</a:t>
              </a:r>
            </a:p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inference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EFD8ED-48EF-D244-BB03-BCCFBB22F8C0}"/>
                </a:ext>
              </a:extLst>
            </p:cNvPr>
            <p:cNvSpPr txBox="1"/>
            <p:nvPr/>
          </p:nvSpPr>
          <p:spPr>
            <a:xfrm>
              <a:off x="4041714" y="4149138"/>
              <a:ext cx="1943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generalization</a:t>
              </a:r>
              <a:endParaRPr lang="nl-NL" sz="2400" dirty="0">
                <a:solidFill>
                  <a:schemeClr val="bg1"/>
                </a:solidFill>
              </a:endParaRPr>
            </a:p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inference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0C2D9F-752B-F049-B61F-DE5EB37992BD}"/>
                </a:ext>
              </a:extLst>
            </p:cNvPr>
            <p:cNvSpPr txBox="1"/>
            <p:nvPr/>
          </p:nvSpPr>
          <p:spPr>
            <a:xfrm>
              <a:off x="6410426" y="4149138"/>
              <a:ext cx="18548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extrapolation</a:t>
              </a:r>
              <a:endParaRPr lang="nl-NL" sz="2400" dirty="0">
                <a:solidFill>
                  <a:schemeClr val="bg1"/>
                </a:solidFill>
              </a:endParaRPr>
            </a:p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inference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6E62EB-1BCF-BC48-9DE5-482CFB663EE2}"/>
                </a:ext>
              </a:extLst>
            </p:cNvPr>
            <p:cNvSpPr txBox="1"/>
            <p:nvPr/>
          </p:nvSpPr>
          <p:spPr>
            <a:xfrm>
              <a:off x="8796182" y="4157657"/>
              <a:ext cx="15722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implication</a:t>
              </a:r>
              <a:endParaRPr lang="nl-NL" sz="2400" dirty="0">
                <a:solidFill>
                  <a:schemeClr val="bg1"/>
                </a:solidFill>
              </a:endParaRPr>
            </a:p>
            <a:p>
              <a:pPr algn="ctr"/>
              <a:r>
                <a:rPr lang="nl-NL" sz="2400" dirty="0" err="1">
                  <a:solidFill>
                    <a:schemeClr val="bg1"/>
                  </a:solidFill>
                </a:rPr>
                <a:t>inference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ECC878-B855-C64D-8DBD-15F286580DF9}"/>
                </a:ext>
              </a:extLst>
            </p:cNvPr>
            <p:cNvSpPr txBox="1"/>
            <p:nvPr/>
          </p:nvSpPr>
          <p:spPr>
            <a:xfrm>
              <a:off x="118288" y="4157657"/>
              <a:ext cx="213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err="1">
                  <a:solidFill>
                    <a:srgbClr val="FFFF00"/>
                  </a:solidFill>
                </a:rPr>
                <a:t>Kane’s</a:t>
              </a:r>
              <a:r>
                <a:rPr lang="nl-NL" sz="2400" b="1" dirty="0">
                  <a:solidFill>
                    <a:srgbClr val="FFFF00"/>
                  </a:solidFill>
                </a:rPr>
                <a:t>  va-</a:t>
              </a:r>
              <a:r>
                <a:rPr lang="nl-NL" sz="2400" b="1" dirty="0" err="1">
                  <a:solidFill>
                    <a:srgbClr val="FFFF00"/>
                  </a:solidFill>
                </a:rPr>
                <a:t>lidity</a:t>
              </a:r>
              <a:r>
                <a:rPr lang="nl-NL" sz="2400" b="1" dirty="0">
                  <a:solidFill>
                    <a:srgbClr val="FFFF00"/>
                  </a:solidFill>
                </a:rPr>
                <a:t> steps:</a:t>
              </a:r>
              <a:endParaRPr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4201CB-A3AF-6145-BB21-E7FA17AA680E}"/>
              </a:ext>
            </a:extLst>
          </p:cNvPr>
          <p:cNvGrpSpPr/>
          <p:nvPr/>
        </p:nvGrpSpPr>
        <p:grpSpPr>
          <a:xfrm>
            <a:off x="9167032" y="2511655"/>
            <a:ext cx="834217" cy="1646002"/>
            <a:chOff x="9167032" y="2511655"/>
            <a:chExt cx="834217" cy="16460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340D5C-FF60-CC48-B9D7-8C5B21BCCA6B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H="1">
              <a:off x="9582295" y="2514600"/>
              <a:ext cx="7475" cy="1643057"/>
            </a:xfrm>
            <a:prstGeom prst="line">
              <a:avLst/>
            </a:prstGeom>
            <a:ln w="762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ircular Arrow 18">
              <a:extLst>
                <a:ext uri="{FF2B5EF4-FFF2-40B4-BE49-F238E27FC236}">
                  <a16:creationId xmlns:a16="http://schemas.microsoft.com/office/drawing/2014/main" id="{195F3157-170C-E84B-AA05-E0FD77A3E137}"/>
                </a:ext>
              </a:extLst>
            </p:cNvPr>
            <p:cNvSpPr/>
            <p:nvPr/>
          </p:nvSpPr>
          <p:spPr>
            <a:xfrm>
              <a:off x="9167032" y="2511655"/>
              <a:ext cx="834217" cy="527568"/>
            </a:xfrm>
            <a:prstGeom prst="circularArrow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1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4E18-86A2-91A9-6F0B-94F0C839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460480" cy="1036955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EPAs</a:t>
            </a:r>
            <a:r>
              <a:rPr lang="nl-NL" dirty="0"/>
              <a:t> break down </a:t>
            </a:r>
            <a:r>
              <a:rPr lang="nl-NL" dirty="0" err="1"/>
              <a:t>license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specialty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0B58-AEB7-264E-2944-78351FC5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92" y="1661668"/>
            <a:ext cx="10719816" cy="4831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nl-NL" dirty="0"/>
              <a:t>License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school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postgraduate</a:t>
            </a:r>
            <a:r>
              <a:rPr lang="nl-NL" dirty="0"/>
              <a:t> training are </a:t>
            </a:r>
            <a:r>
              <a:rPr lang="nl-NL" dirty="0" err="1"/>
              <a:t>broad</a:t>
            </a:r>
            <a:r>
              <a:rPr lang="nl-NL" dirty="0"/>
              <a:t> ‘</a:t>
            </a:r>
            <a:r>
              <a:rPr lang="nl-NL" dirty="0" err="1"/>
              <a:t>entrustment</a:t>
            </a:r>
            <a:r>
              <a:rPr lang="nl-NL" dirty="0"/>
              <a:t> </a:t>
            </a:r>
            <a:r>
              <a:rPr lang="nl-NL" dirty="0" err="1"/>
              <a:t>decisions</a:t>
            </a:r>
            <a:r>
              <a:rPr lang="nl-NL" dirty="0"/>
              <a:t>’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i="1" dirty="0" err="1"/>
              <a:t>assumptions</a:t>
            </a:r>
            <a:r>
              <a:rPr lang="nl-NL" dirty="0"/>
              <a:t> of </a:t>
            </a:r>
            <a:r>
              <a:rPr lang="nl-NL" dirty="0" err="1"/>
              <a:t>skill</a:t>
            </a:r>
            <a:r>
              <a:rPr lang="nl-NL" dirty="0"/>
              <a:t> </a:t>
            </a:r>
            <a:r>
              <a:rPr lang="nl-NL" dirty="0" err="1"/>
              <a:t>acquisition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X </a:t>
            </a:r>
            <a:r>
              <a:rPr lang="nl-NL" dirty="0" err="1"/>
              <a:t>years</a:t>
            </a:r>
            <a:r>
              <a:rPr lang="nl-NL" dirty="0"/>
              <a:t> of training, </a:t>
            </a:r>
            <a:r>
              <a:rPr lang="nl-NL" dirty="0" err="1"/>
              <a:t>supplemented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exam</a:t>
            </a:r>
            <a:endParaRPr lang="nl-NL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nl-NL" dirty="0" err="1"/>
              <a:t>Often</a:t>
            </a:r>
            <a:r>
              <a:rPr lang="nl-NL" dirty="0"/>
              <a:t> more a </a:t>
            </a:r>
            <a:r>
              <a:rPr lang="nl-NL" dirty="0" err="1"/>
              <a:t>leap</a:t>
            </a:r>
            <a:r>
              <a:rPr lang="nl-NL" dirty="0"/>
              <a:t> of </a:t>
            </a:r>
            <a:r>
              <a:rPr lang="nl-NL" dirty="0" err="1"/>
              <a:t>faith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grounded</a:t>
            </a:r>
            <a:r>
              <a:rPr lang="nl-NL" dirty="0"/>
              <a:t> trust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nl-NL" dirty="0" err="1"/>
              <a:t>Breaking</a:t>
            </a:r>
            <a:r>
              <a:rPr lang="nl-NL" dirty="0"/>
              <a:t> down </a:t>
            </a:r>
            <a:r>
              <a:rPr lang="nl-NL" dirty="0" err="1"/>
              <a:t>license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specialty</a:t>
            </a:r>
            <a:r>
              <a:rPr lang="nl-NL" dirty="0"/>
              <a:t> </a:t>
            </a:r>
            <a:r>
              <a:rPr lang="nl-NL" dirty="0" err="1"/>
              <a:t>certificate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‘units of </a:t>
            </a:r>
            <a:r>
              <a:rPr lang="nl-NL" dirty="0" err="1"/>
              <a:t>practice</a:t>
            </a:r>
            <a:r>
              <a:rPr lang="nl-NL" dirty="0"/>
              <a:t>’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overseen</a:t>
            </a:r>
            <a:r>
              <a:rPr lang="nl-NL" dirty="0"/>
              <a:t>, </a:t>
            </a:r>
            <a:r>
              <a:rPr lang="nl-NL" dirty="0" err="1"/>
              <a:t>monitored</a:t>
            </a:r>
            <a:r>
              <a:rPr lang="nl-NL" dirty="0"/>
              <a:t>,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docu-mented</a:t>
            </a:r>
            <a:r>
              <a:rPr lang="nl-NL" dirty="0"/>
              <a:t> </a:t>
            </a:r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grip on </a:t>
            </a:r>
            <a:r>
              <a:rPr lang="nl-NL" dirty="0" err="1"/>
              <a:t>individual</a:t>
            </a:r>
            <a:r>
              <a:rPr lang="nl-NL" dirty="0"/>
              <a:t> performance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6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F77F92-D820-3848-9E52-F097C699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162861"/>
            <a:ext cx="10961368" cy="1646095"/>
          </a:xfrm>
        </p:spPr>
        <p:txBody>
          <a:bodyPr>
            <a:normAutofit fontScale="90000"/>
          </a:bodyPr>
          <a:lstStyle/>
          <a:p>
            <a:r>
              <a:rPr lang="en-NL" sz="5300" dirty="0"/>
              <a:t>Workplace-Based Assessment</a:t>
            </a:r>
            <a:br>
              <a:rPr lang="en-NL" dirty="0"/>
            </a:br>
            <a:r>
              <a:rPr lang="en-NL" dirty="0"/>
              <a:t>Four critical information sources</a:t>
            </a:r>
            <a:br>
              <a:rPr lang="en-NL" b="1" dirty="0"/>
            </a:br>
            <a:endParaRPr lang="en-NL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877AD3-13B6-7140-93CE-E6D3B39E8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78874"/>
              </p:ext>
            </p:extLst>
          </p:nvPr>
        </p:nvGraphicFramePr>
        <p:xfrm>
          <a:off x="636907" y="1503363"/>
          <a:ext cx="10961368" cy="45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342">
                  <a:extLst>
                    <a:ext uri="{9D8B030D-6E8A-4147-A177-3AD203B41FA5}">
                      <a16:colId xmlns:a16="http://schemas.microsoft.com/office/drawing/2014/main" val="3314736384"/>
                    </a:ext>
                  </a:extLst>
                </a:gridCol>
                <a:gridCol w="2740342">
                  <a:extLst>
                    <a:ext uri="{9D8B030D-6E8A-4147-A177-3AD203B41FA5}">
                      <a16:colId xmlns:a16="http://schemas.microsoft.com/office/drawing/2014/main" val="3663718608"/>
                    </a:ext>
                  </a:extLst>
                </a:gridCol>
                <a:gridCol w="2740342">
                  <a:extLst>
                    <a:ext uri="{9D8B030D-6E8A-4147-A177-3AD203B41FA5}">
                      <a16:colId xmlns:a16="http://schemas.microsoft.com/office/drawing/2014/main" val="482100717"/>
                    </a:ext>
                  </a:extLst>
                </a:gridCol>
                <a:gridCol w="2740342">
                  <a:extLst>
                    <a:ext uri="{9D8B030D-6E8A-4147-A177-3AD203B41FA5}">
                      <a16:colId xmlns:a16="http://schemas.microsoft.com/office/drawing/2014/main" val="3450754014"/>
                    </a:ext>
                  </a:extLst>
                </a:gridCol>
              </a:tblGrid>
              <a:tr h="1848081">
                <a:tc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1. </a:t>
                      </a:r>
                    </a:p>
                    <a:p>
                      <a:pPr algn="ctr"/>
                      <a:r>
                        <a:rPr lang="en-NL" sz="3200" dirty="0"/>
                        <a:t>Direct, brief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2. </a:t>
                      </a:r>
                    </a:p>
                    <a:p>
                      <a:pPr algn="ctr"/>
                      <a:r>
                        <a:rPr lang="en-NL" sz="3200" dirty="0"/>
                        <a:t>Longitudinal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3. </a:t>
                      </a:r>
                    </a:p>
                    <a:p>
                      <a:pPr algn="ctr"/>
                      <a:r>
                        <a:rPr lang="en-NL" sz="3200" dirty="0"/>
                        <a:t>Case-based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4. </a:t>
                      </a:r>
                    </a:p>
                    <a:p>
                      <a:pPr algn="ctr"/>
                      <a:r>
                        <a:rPr lang="en-GB" sz="3200" dirty="0"/>
                        <a:t>P</a:t>
                      </a:r>
                      <a:r>
                        <a:rPr lang="en-NL" sz="3200" dirty="0"/>
                        <a:t>roduct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73137"/>
                  </a:ext>
                </a:extLst>
              </a:tr>
              <a:tr h="2729476">
                <a:tc>
                  <a:txBody>
                    <a:bodyPr/>
                    <a:lstStyle/>
                    <a:p>
                      <a:endParaRPr lang="en-NL" dirty="0"/>
                    </a:p>
                    <a:p>
                      <a:endParaRPr lang="en-NL" dirty="0"/>
                    </a:p>
                    <a:p>
                      <a:endParaRPr lang="en-NL" dirty="0"/>
                    </a:p>
                    <a:p>
                      <a:endParaRPr lang="en-NL" dirty="0"/>
                    </a:p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7471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99B6223-0ADD-4E4E-9063-C69A843D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09" y="3692627"/>
            <a:ext cx="2298224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1FB68-B94B-9245-9DC4-19A14F817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598" y="3535744"/>
            <a:ext cx="2545176" cy="2545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D9C275-277A-4E47-9C26-047EEC165B2A}"/>
              </a:ext>
            </a:extLst>
          </p:cNvPr>
          <p:cNvGrpSpPr/>
          <p:nvPr/>
        </p:nvGrpSpPr>
        <p:grpSpPr>
          <a:xfrm>
            <a:off x="859792" y="3809168"/>
            <a:ext cx="2531807" cy="1819443"/>
            <a:chOff x="831850" y="3478305"/>
            <a:chExt cx="2786501" cy="20749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D0CEFE-0918-FA44-AD8B-2562B8C27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50" y="3478305"/>
              <a:ext cx="754869" cy="17032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46F327-AD3B-A745-8DA4-4CEC7FA8A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6730" y="3569253"/>
              <a:ext cx="1981621" cy="198399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6EB00AB-9CDF-AD45-835C-051BB4BD2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792" y="4085447"/>
            <a:ext cx="1962371" cy="1557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66E73-D8B4-077D-92AF-B6098C469EE2}"/>
              </a:ext>
            </a:extLst>
          </p:cNvPr>
          <p:cNvSpPr txBox="1"/>
          <p:nvPr/>
        </p:nvSpPr>
        <p:spPr>
          <a:xfrm>
            <a:off x="1736164" y="6141705"/>
            <a:ext cx="800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Recommendation</a:t>
            </a:r>
            <a:r>
              <a:rPr lang="nl-NL" sz="3200" dirty="0">
                <a:solidFill>
                  <a:schemeClr val="bg1"/>
                </a:solidFill>
              </a:rPr>
              <a:t>: </a:t>
            </a:r>
            <a:r>
              <a:rPr lang="nl-NL" sz="3200" dirty="0" err="1">
                <a:solidFill>
                  <a:schemeClr val="bg1"/>
                </a:solidFill>
              </a:rPr>
              <a:t>include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elements</a:t>
            </a:r>
            <a:r>
              <a:rPr lang="nl-NL" sz="3200" dirty="0">
                <a:solidFill>
                  <a:schemeClr val="bg1"/>
                </a:solidFill>
              </a:rPr>
              <a:t> of </a:t>
            </a:r>
            <a:r>
              <a:rPr lang="nl-NL" sz="3200" dirty="0" err="1">
                <a:solidFill>
                  <a:schemeClr val="bg1"/>
                </a:solidFill>
              </a:rPr>
              <a:t>all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four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73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6743" indent="-456743">
              <a:spcBef>
                <a:spcPts val="599"/>
              </a:spcBef>
            </a:pPr>
            <a:r>
              <a:rPr lang="en-US" dirty="0">
                <a:cs typeface="Arial"/>
              </a:rPr>
              <a:t>1.  Brief, direct,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85" y="1777236"/>
            <a:ext cx="7102475" cy="434680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799"/>
              </a:spcBef>
              <a:buNone/>
            </a:pPr>
            <a:r>
              <a:rPr lang="nl-NL" sz="3497" dirty="0">
                <a:cs typeface="Arial"/>
              </a:rPr>
              <a:t>Direct or video observation:</a:t>
            </a: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>
                <a:cs typeface="Arial"/>
              </a:rPr>
              <a:t>Bedside (MiniCEX)</a:t>
            </a: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>
                <a:cs typeface="Arial"/>
              </a:rPr>
              <a:t>Consultation room</a:t>
            </a: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>
                <a:cs typeface="Arial"/>
              </a:rPr>
              <a:t>Procedure (DOPS, OSATS)</a:t>
            </a:r>
            <a:endParaRPr lang="en-US" sz="3497" dirty="0">
              <a:cs typeface="Arial"/>
            </a:endParaRP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>
                <a:cs typeface="Arial"/>
              </a:rPr>
              <a:t>Morning rounds</a:t>
            </a: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>
                <a:cs typeface="Arial"/>
              </a:rPr>
              <a:t>Handovers</a:t>
            </a:r>
          </a:p>
          <a:p>
            <a:pPr lvl="1">
              <a:lnSpc>
                <a:spcPct val="120000"/>
              </a:lnSpc>
              <a:spcBef>
                <a:spcPts val="799"/>
              </a:spcBef>
              <a:buFont typeface="Arial"/>
              <a:buChar char="•"/>
            </a:pPr>
            <a:r>
              <a:rPr lang="nl-NL" sz="3497" dirty="0" err="1">
                <a:cs typeface="Arial"/>
              </a:rPr>
              <a:t>Any</a:t>
            </a:r>
            <a:r>
              <a:rPr lang="nl-NL" sz="3497" dirty="0">
                <a:cs typeface="Arial"/>
              </a:rPr>
              <a:t> </a:t>
            </a:r>
            <a:r>
              <a:rPr lang="nl-NL" sz="3497" dirty="0" err="1">
                <a:cs typeface="Arial"/>
              </a:rPr>
              <a:t>other</a:t>
            </a:r>
            <a:r>
              <a:rPr lang="nl-NL" sz="3497" dirty="0">
                <a:cs typeface="Arial"/>
              </a:rPr>
              <a:t> brief situation in </a:t>
            </a:r>
            <a:r>
              <a:rPr lang="nl-NL" sz="3497" dirty="0" err="1">
                <a:cs typeface="Arial"/>
              </a:rPr>
              <a:t>clinical</a:t>
            </a:r>
            <a:r>
              <a:rPr lang="nl-NL" sz="3497" dirty="0">
                <a:cs typeface="Arial"/>
              </a:rPr>
              <a:t> </a:t>
            </a:r>
            <a:r>
              <a:rPr lang="nl-NL" sz="3497" dirty="0" err="1">
                <a:cs typeface="Arial"/>
              </a:rPr>
              <a:t>practice</a:t>
            </a:r>
            <a:endParaRPr lang="en-US" sz="3497" dirty="0"/>
          </a:p>
          <a:p>
            <a:pPr marL="0" indent="0">
              <a:spcBef>
                <a:spcPts val="599"/>
              </a:spcBef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21F1CC-857F-504D-B67A-D7F7632052A4}"/>
              </a:ext>
            </a:extLst>
          </p:cNvPr>
          <p:cNvGrpSpPr/>
          <p:nvPr/>
        </p:nvGrpSpPr>
        <p:grpSpPr>
          <a:xfrm>
            <a:off x="6656831" y="1804449"/>
            <a:ext cx="4898264" cy="3886200"/>
            <a:chOff x="831850" y="3478305"/>
            <a:chExt cx="2786501" cy="20749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FE26B7-4B4D-6F48-90F0-7B1BE096A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50" y="3478305"/>
              <a:ext cx="754869" cy="170329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CA9917-8E3C-134E-AD3F-767C1E18E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6730" y="3569253"/>
              <a:ext cx="1981621" cy="1983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681071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BF4CB-E0D5-9B49-93EC-102E2E75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75" y="227821"/>
            <a:ext cx="10961370" cy="906464"/>
          </a:xfrm>
        </p:spPr>
        <p:txBody>
          <a:bodyPr/>
          <a:lstStyle/>
          <a:p>
            <a:r>
              <a:rPr lang="en-NL" dirty="0"/>
              <a:t>Recommended flow in direct observation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DDC42-DFFB-1D45-9039-D6545985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2283" y="633001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B4E1B2-553C-47BF-8FDF-861491A0C212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0CE573-5B42-764E-ABC0-D7122ABCF152}"/>
              </a:ext>
            </a:extLst>
          </p:cNvPr>
          <p:cNvGrpSpPr/>
          <p:nvPr/>
        </p:nvGrpSpPr>
        <p:grpSpPr>
          <a:xfrm>
            <a:off x="3600883" y="1322013"/>
            <a:ext cx="5486400" cy="4877117"/>
            <a:chOff x="3578975" y="1272345"/>
            <a:chExt cx="5486400" cy="48771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832ACD-DF3C-6541-B625-032916BA1A86}"/>
                </a:ext>
              </a:extLst>
            </p:cNvPr>
            <p:cNvSpPr/>
            <p:nvPr/>
          </p:nvSpPr>
          <p:spPr>
            <a:xfrm>
              <a:off x="5531528" y="1272345"/>
              <a:ext cx="1600200" cy="1600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8E6232-3A39-0B42-B45A-36A8123F2A64}"/>
                </a:ext>
              </a:extLst>
            </p:cNvPr>
            <p:cNvSpPr/>
            <p:nvPr/>
          </p:nvSpPr>
          <p:spPr>
            <a:xfrm>
              <a:off x="7465175" y="2465539"/>
              <a:ext cx="1600200" cy="1600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CBE29A-23AE-BA44-85A3-E96E8F1D06C9}"/>
                </a:ext>
              </a:extLst>
            </p:cNvPr>
            <p:cNvSpPr/>
            <p:nvPr/>
          </p:nvSpPr>
          <p:spPr>
            <a:xfrm>
              <a:off x="6665074" y="4549262"/>
              <a:ext cx="1600200" cy="1600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E0CFA6-8B90-064F-BFFD-3CC450D95C46}"/>
                </a:ext>
              </a:extLst>
            </p:cNvPr>
            <p:cNvSpPr/>
            <p:nvPr/>
          </p:nvSpPr>
          <p:spPr>
            <a:xfrm>
              <a:off x="4406813" y="4549262"/>
              <a:ext cx="1600200" cy="1600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D065B4-C044-2E4F-BC94-1CA36715DAEE}"/>
                </a:ext>
              </a:extLst>
            </p:cNvPr>
            <p:cNvSpPr/>
            <p:nvPr/>
          </p:nvSpPr>
          <p:spPr>
            <a:xfrm>
              <a:off x="3578975" y="2518153"/>
              <a:ext cx="1600200" cy="1600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9FE901-B09C-A84D-A744-0C775BED93C9}"/>
                </a:ext>
              </a:extLst>
            </p:cNvPr>
            <p:cNvSpPr txBox="1"/>
            <p:nvPr/>
          </p:nvSpPr>
          <p:spPr>
            <a:xfrm>
              <a:off x="5669747" y="1598484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Supervisor asks student for goal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AA306-E918-5C4F-9BCD-C71AB969412A}"/>
                </a:ext>
              </a:extLst>
            </p:cNvPr>
            <p:cNvSpPr txBox="1"/>
            <p:nvPr/>
          </p:nvSpPr>
          <p:spPr>
            <a:xfrm>
              <a:off x="7541375" y="2614147"/>
              <a:ext cx="1447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Learner identifies learning </a:t>
              </a:r>
            </a:p>
            <a:p>
              <a:pPr algn="ctr"/>
              <a:r>
                <a:rPr lang="en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goal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3D1B9C-7C22-FA4B-8642-D0246D59EFC0}"/>
                </a:ext>
              </a:extLst>
            </p:cNvPr>
            <p:cNvSpPr txBox="1"/>
            <p:nvPr/>
          </p:nvSpPr>
          <p:spPr>
            <a:xfrm>
              <a:off x="6730913" y="4718420"/>
              <a:ext cx="153436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9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Supervisor observes, gives real-time feedback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27D64D-9A06-B844-983E-AF8D790BF3F3}"/>
                </a:ext>
              </a:extLst>
            </p:cNvPr>
            <p:cNvSpPr txBox="1"/>
            <p:nvPr/>
          </p:nvSpPr>
          <p:spPr>
            <a:xfrm>
              <a:off x="4406813" y="4549124"/>
              <a:ext cx="1567281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9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After, </a:t>
              </a:r>
            </a:p>
            <a:p>
              <a:pPr algn="ctr"/>
              <a:r>
                <a:rPr lang="en-NL" sz="19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supervisor and student analyze for further </a:t>
              </a:r>
            </a:p>
            <a:p>
              <a:pPr algn="ctr"/>
              <a:r>
                <a:rPr lang="en-NL" sz="19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goals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87FCF1-C405-7644-9074-6A4595DD615A}"/>
                </a:ext>
              </a:extLst>
            </p:cNvPr>
            <p:cNvSpPr txBox="1"/>
            <p:nvPr/>
          </p:nvSpPr>
          <p:spPr>
            <a:xfrm>
              <a:off x="3682914" y="2721071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Student designs learning plan</a:t>
              </a:r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9E846D8C-D27E-5340-8705-A4B81F44EF69}"/>
                </a:ext>
              </a:extLst>
            </p:cNvPr>
            <p:cNvSpPr/>
            <p:nvPr/>
          </p:nvSpPr>
          <p:spPr>
            <a:xfrm rot="3005416">
              <a:off x="4978779" y="2146223"/>
              <a:ext cx="381000" cy="38645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19" name="Up Arrow 18">
              <a:extLst>
                <a:ext uri="{FF2B5EF4-FFF2-40B4-BE49-F238E27FC236}">
                  <a16:creationId xmlns:a16="http://schemas.microsoft.com/office/drawing/2014/main" id="{5408EA5A-49E4-2749-A898-16B76DA6AEBF}"/>
                </a:ext>
              </a:extLst>
            </p:cNvPr>
            <p:cNvSpPr/>
            <p:nvPr/>
          </p:nvSpPr>
          <p:spPr>
            <a:xfrm rot="20126676">
              <a:off x="4324138" y="4236936"/>
              <a:ext cx="381000" cy="38645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20" name="Up Arrow 19">
              <a:extLst>
                <a:ext uri="{FF2B5EF4-FFF2-40B4-BE49-F238E27FC236}">
                  <a16:creationId xmlns:a16="http://schemas.microsoft.com/office/drawing/2014/main" id="{F5E1CE67-4E96-3B48-A60F-C184F91304AA}"/>
                </a:ext>
              </a:extLst>
            </p:cNvPr>
            <p:cNvSpPr/>
            <p:nvPr/>
          </p:nvSpPr>
          <p:spPr>
            <a:xfrm rot="12564619">
              <a:off x="7863554" y="4178740"/>
              <a:ext cx="381000" cy="38645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4B3855A6-39BC-1D45-8369-F070CEEFC6ED}"/>
                </a:ext>
              </a:extLst>
            </p:cNvPr>
            <p:cNvSpPr/>
            <p:nvPr/>
          </p:nvSpPr>
          <p:spPr>
            <a:xfrm rot="7538353">
              <a:off x="7271190" y="2230021"/>
              <a:ext cx="381000" cy="38645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54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48917887-42C2-1347-88E5-B521BD49268B}"/>
                </a:ext>
              </a:extLst>
            </p:cNvPr>
            <p:cNvSpPr/>
            <p:nvPr/>
          </p:nvSpPr>
          <p:spPr>
            <a:xfrm rot="16200000">
              <a:off x="6129084" y="5406378"/>
              <a:ext cx="381000" cy="38645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3F0682-6550-4340-85EC-E1DF82F12EB7}"/>
              </a:ext>
            </a:extLst>
          </p:cNvPr>
          <p:cNvGrpSpPr/>
          <p:nvPr/>
        </p:nvGrpSpPr>
        <p:grpSpPr>
          <a:xfrm>
            <a:off x="9358806" y="3907798"/>
            <a:ext cx="2404945" cy="1958141"/>
            <a:chOff x="831850" y="3478305"/>
            <a:chExt cx="2786501" cy="20749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A52FDC-E2E6-D245-A505-4F0A7F843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50" y="3478305"/>
              <a:ext cx="754869" cy="1703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61D806-0A56-9942-A1D2-78EADA3A2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6730" y="3569253"/>
              <a:ext cx="1981621" cy="1983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pic>
        <p:nvPicPr>
          <p:cNvPr id="2050" name="Picture 2" descr="Mini-Clinical Evaluation Exercise in the Era of Milestones and Entrustable  Professional Activities in Obstetrics and Gynaecology: Resume or Reform? -  Journal of Obstetrics and Gynaecology Canada">
            <a:extLst>
              <a:ext uri="{FF2B5EF4-FFF2-40B4-BE49-F238E27FC236}">
                <a16:creationId xmlns:a16="http://schemas.microsoft.com/office/drawing/2014/main" id="{8E277EC9-02EC-BD4B-AA2C-074F7356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49" y="1253890"/>
            <a:ext cx="3020373" cy="53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5F990-0003-A132-05C1-DBD7B79E0B1D}"/>
              </a:ext>
            </a:extLst>
          </p:cNvPr>
          <p:cNvSpPr txBox="1"/>
          <p:nvPr/>
        </p:nvSpPr>
        <p:spPr>
          <a:xfrm>
            <a:off x="10751734" y="6550223"/>
            <a:ext cx="144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dirty="0">
                <a:solidFill>
                  <a:schemeClr val="bg1"/>
                </a:solidFill>
              </a:rPr>
              <a:t>Kogan et al. 2017</a:t>
            </a:r>
          </a:p>
        </p:txBody>
      </p:sp>
    </p:spTree>
    <p:extLst>
      <p:ext uri="{BB962C8B-B14F-4D97-AF65-F5344CB8AC3E}">
        <p14:creationId xmlns:p14="http://schemas.microsoft.com/office/powerpoint/2010/main" val="380993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2.  Longitudinal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4" y="1466088"/>
            <a:ext cx="8474076" cy="51974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599"/>
              </a:spcBef>
              <a:buNone/>
            </a:pPr>
            <a:r>
              <a:rPr lang="en-US" sz="2800" b="1" dirty="0">
                <a:cs typeface="Arial"/>
              </a:rPr>
              <a:t>Usually multi-source evaluations</a:t>
            </a:r>
          </a:p>
          <a:p>
            <a:pPr>
              <a:lnSpc>
                <a:spcPct val="110000"/>
              </a:lnSpc>
              <a:spcBef>
                <a:spcPts val="599"/>
              </a:spcBef>
            </a:pPr>
            <a:r>
              <a:rPr lang="en-US" sz="2400" dirty="0"/>
              <a:t>Clinicians, nurses, other health professionals, peers, junior learners, patients </a:t>
            </a:r>
          </a:p>
          <a:p>
            <a:pPr>
              <a:lnSpc>
                <a:spcPct val="110000"/>
              </a:lnSpc>
              <a:spcBef>
                <a:spcPts val="1199"/>
              </a:spcBef>
            </a:pPr>
            <a:r>
              <a:rPr lang="en-US" sz="2400" dirty="0"/>
              <a:t>Focus on general professionalism features for entrustment (agency, reliability, integrity, humility)</a:t>
            </a:r>
          </a:p>
          <a:p>
            <a:pPr marL="0" indent="0">
              <a:lnSpc>
                <a:spcPct val="110000"/>
              </a:lnSpc>
              <a:spcBef>
                <a:spcPts val="1199"/>
              </a:spcBef>
              <a:buNone/>
            </a:pPr>
            <a:r>
              <a:rPr lang="en-US" sz="2800" b="1" dirty="0"/>
              <a:t>Recommended procedures: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Agreed-upon period (shift, week, rotation)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Observations unplanned / not scheduled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Observers may be chosen by trainee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Anonymized reporting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Narrative feedback better than scores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dirty="0"/>
              <a:t>Use MSF report for facilitated feedback &amp; 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A8193-D6FC-F24C-AB57-681245DF4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176" y="4370919"/>
            <a:ext cx="2978532" cy="23524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08915-6658-0B48-9EB3-A6C9032A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176" y="1466088"/>
            <a:ext cx="2978532" cy="2904831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2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C292-62ED-BA41-AD34-3704916C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NL" dirty="0"/>
              <a:t>Suitability of competency domains for MSF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9F82FE-07A9-104C-A07E-80C69B893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451195"/>
              </p:ext>
            </p:extLst>
          </p:nvPr>
        </p:nvGraphicFramePr>
        <p:xfrm>
          <a:off x="593409" y="1219968"/>
          <a:ext cx="10961686" cy="457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871">
                  <a:extLst>
                    <a:ext uri="{9D8B030D-6E8A-4147-A177-3AD203B41FA5}">
                      <a16:colId xmlns:a16="http://schemas.microsoft.com/office/drawing/2014/main" val="2129049789"/>
                    </a:ext>
                  </a:extLst>
                </a:gridCol>
                <a:gridCol w="2787854">
                  <a:extLst>
                    <a:ext uri="{9D8B030D-6E8A-4147-A177-3AD203B41FA5}">
                      <a16:colId xmlns:a16="http://schemas.microsoft.com/office/drawing/2014/main" val="2291152727"/>
                    </a:ext>
                  </a:extLst>
                </a:gridCol>
                <a:gridCol w="2677927">
                  <a:extLst>
                    <a:ext uri="{9D8B030D-6E8A-4147-A177-3AD203B41FA5}">
                      <a16:colId xmlns:a16="http://schemas.microsoft.com/office/drawing/2014/main" val="235400760"/>
                    </a:ext>
                  </a:extLst>
                </a:gridCol>
                <a:gridCol w="2494034">
                  <a:extLst>
                    <a:ext uri="{9D8B030D-6E8A-4147-A177-3AD203B41FA5}">
                      <a16:colId xmlns:a16="http://schemas.microsoft.com/office/drawing/2014/main" val="1709898775"/>
                    </a:ext>
                  </a:extLst>
                </a:gridCol>
              </a:tblGrid>
              <a:tr h="943896">
                <a:tc>
                  <a:txBody>
                    <a:bodyPr/>
                    <a:lstStyle/>
                    <a:p>
                      <a:r>
                        <a:rPr lang="en-NL" sz="2800">
                          <a:solidFill>
                            <a:schemeClr val="bg1"/>
                          </a:solidFill>
                          <a:latin typeface="+mn-lt"/>
                        </a:rPr>
                        <a:t>CanMEDS roles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2800" b="0" i="0" dirty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I.  Medical colleagues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II. N</a:t>
                      </a:r>
                      <a:r>
                        <a:rPr lang="en-NL" sz="2800" b="0" i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on-medical colleagues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2800" b="0" i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III. Patients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78079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Medical Expert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08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Communicator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817553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Professional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18276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Manager/leader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56942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Collaborator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10268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Scholar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L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96047"/>
                  </a:ext>
                </a:extLst>
              </a:tr>
              <a:tr h="517620">
                <a:tc>
                  <a:txBody>
                    <a:bodyPr/>
                    <a:lstStyle/>
                    <a:p>
                      <a:r>
                        <a:rPr lang="en-NL" sz="2800" b="1">
                          <a:solidFill>
                            <a:schemeClr val="tx1"/>
                          </a:solidFill>
                          <a:latin typeface="+mn-lt"/>
                        </a:rPr>
                        <a:t>Health advocate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657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100E1B-794E-4A42-95CB-B712807D3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2111"/>
              </p:ext>
            </p:extLst>
          </p:nvPr>
        </p:nvGraphicFramePr>
        <p:xfrm>
          <a:off x="3352800" y="6059424"/>
          <a:ext cx="5449824" cy="52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4108845795"/>
                    </a:ext>
                  </a:extLst>
                </a:gridCol>
                <a:gridCol w="1816608">
                  <a:extLst>
                    <a:ext uri="{9D8B030D-6E8A-4147-A177-3AD203B41FA5}">
                      <a16:colId xmlns:a16="http://schemas.microsoft.com/office/drawing/2014/main" val="369702470"/>
                    </a:ext>
                  </a:extLst>
                </a:gridCol>
                <a:gridCol w="1816608">
                  <a:extLst>
                    <a:ext uri="{9D8B030D-6E8A-4147-A177-3AD203B41FA5}">
                      <a16:colId xmlns:a16="http://schemas.microsoft.com/office/drawing/2014/main" val="1981127758"/>
                    </a:ext>
                  </a:extLst>
                </a:gridCol>
              </a:tblGrid>
              <a:tr h="524255">
                <a:tc>
                  <a:txBody>
                    <a:bodyPr/>
                    <a:lstStyle/>
                    <a:p>
                      <a:pPr algn="ctr"/>
                      <a:r>
                        <a:rPr lang="en-NL" sz="1800" dirty="0">
                          <a:solidFill>
                            <a:schemeClr val="tx1"/>
                          </a:solidFill>
                        </a:rPr>
                        <a:t>Suitable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800" dirty="0">
                          <a:solidFill>
                            <a:schemeClr val="tx1"/>
                          </a:solidFill>
                        </a:rPr>
                        <a:t>Not so suitable</a:t>
                      </a:r>
                    </a:p>
                  </a:txBody>
                  <a:tcPr marL="91345" marR="91345"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5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6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053A07B-1B1A-1D42-BA06-A7A7B3164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73" y="1313393"/>
            <a:ext cx="2464208" cy="135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Program director sets evaluation date and resident email address to start U-MSF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0DCAC49-A9E1-7B4D-983E-5A355F80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276" y="1313393"/>
            <a:ext cx="2940747" cy="135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Resident receives email: </a:t>
            </a:r>
          </a:p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1. instructions and link to website</a:t>
            </a:r>
          </a:p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2. username &amp; password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6C0945EF-B7D6-C24C-9117-10736878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207" y="1313393"/>
            <a:ext cx="2719720" cy="135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After asking raters for consent, resident pro-vides email addresses to U-MSF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539F0A2B-A814-2841-A0EB-45A18A26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208" y="4612467"/>
            <a:ext cx="2624099" cy="135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Raters receive email with instructions and link to open and fill out questionnaire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10600" name="AutoShape 8">
            <a:extLst>
              <a:ext uri="{FF2B5EF4-FFF2-40B4-BE49-F238E27FC236}">
                <a16:creationId xmlns:a16="http://schemas.microsoft.com/office/drawing/2014/main" id="{26E77357-7175-4740-BDD9-0F569A277B08}"/>
              </a:ext>
            </a:extLst>
          </p:cNvPr>
          <p:cNvCxnSpPr>
            <a:cxnSpLocks noChangeShapeType="1"/>
            <a:stCxn id="10244" idx="3"/>
            <a:endCxn id="10245" idx="1"/>
          </p:cNvCxnSpPr>
          <p:nvPr/>
        </p:nvCxnSpPr>
        <p:spPr bwMode="auto">
          <a:xfrm flipV="1">
            <a:off x="3054146" y="1992493"/>
            <a:ext cx="1569130" cy="0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01" name="AutoShape 9">
            <a:extLst>
              <a:ext uri="{FF2B5EF4-FFF2-40B4-BE49-F238E27FC236}">
                <a16:creationId xmlns:a16="http://schemas.microsoft.com/office/drawing/2014/main" id="{3AC51033-B426-4A4F-A16B-0473CD8F7037}"/>
              </a:ext>
            </a:extLst>
          </p:cNvPr>
          <p:cNvCxnSpPr>
            <a:cxnSpLocks noChangeShapeType="1"/>
            <a:endCxn id="10246" idx="1"/>
          </p:cNvCxnSpPr>
          <p:nvPr/>
        </p:nvCxnSpPr>
        <p:spPr bwMode="auto">
          <a:xfrm>
            <a:off x="7595374" y="1987061"/>
            <a:ext cx="1283833" cy="6791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02" name="AutoShape 10">
            <a:extLst>
              <a:ext uri="{FF2B5EF4-FFF2-40B4-BE49-F238E27FC236}">
                <a16:creationId xmlns:a16="http://schemas.microsoft.com/office/drawing/2014/main" id="{69B26680-BAC5-D64E-9BCD-221A95C90F01}"/>
              </a:ext>
            </a:extLst>
          </p:cNvPr>
          <p:cNvCxnSpPr>
            <a:cxnSpLocks noChangeShapeType="1"/>
            <a:stCxn id="10246" idx="2"/>
          </p:cNvCxnSpPr>
          <p:nvPr/>
        </p:nvCxnSpPr>
        <p:spPr bwMode="auto">
          <a:xfrm>
            <a:off x="10239851" y="2672954"/>
            <a:ext cx="0" cy="1938155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51" name="Text Box 11">
            <a:extLst>
              <a:ext uri="{FF2B5EF4-FFF2-40B4-BE49-F238E27FC236}">
                <a16:creationId xmlns:a16="http://schemas.microsoft.com/office/drawing/2014/main" id="{11EB71F9-4B2E-E04B-9DD1-EC0767A7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73" y="4612467"/>
            <a:ext cx="2464208" cy="135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99"/>
              </a:spcAft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Summary feedback report: mean scores &amp; narrative comments; sent to PD &amp; resident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915EF417-5A8F-6D43-954F-AE82C45D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975" y="3432868"/>
            <a:ext cx="2539451" cy="1356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99"/>
              </a:spcAft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Resident can view MSF progress (not scores), invite new raters, send reminders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114FF119-4266-F842-A61D-B0EA62A8A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172" y="3432868"/>
            <a:ext cx="2464208" cy="1356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99"/>
              </a:spcAft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PD can view MSF progress, can open completed questionnaires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E6F9AE11-34B2-5D43-BD9A-40E0102F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73" y="3252905"/>
            <a:ext cx="2464208" cy="778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99"/>
              </a:spcAft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PD evaluates MSF results with resident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10607" name="AutoShape 15">
            <a:extLst>
              <a:ext uri="{FF2B5EF4-FFF2-40B4-BE49-F238E27FC236}">
                <a16:creationId xmlns:a16="http://schemas.microsoft.com/office/drawing/2014/main" id="{2136C665-2A9C-A541-A593-EEB8E02E57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54147" y="5388001"/>
            <a:ext cx="5823493" cy="4075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08" name="AutoShape 16">
            <a:extLst>
              <a:ext uri="{FF2B5EF4-FFF2-40B4-BE49-F238E27FC236}">
                <a16:creationId xmlns:a16="http://schemas.microsoft.com/office/drawing/2014/main" id="{52F70A98-7D1A-6C48-9EB0-DE991481EE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8626" y="4794466"/>
            <a:ext cx="6270" cy="584027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09" name="AutoShape 17">
            <a:extLst>
              <a:ext uri="{FF2B5EF4-FFF2-40B4-BE49-F238E27FC236}">
                <a16:creationId xmlns:a16="http://schemas.microsoft.com/office/drawing/2014/main" id="{40057F86-C36B-C846-816D-84022E3D00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1644" y="4805332"/>
            <a:ext cx="1568" cy="585385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10" name="AutoShape 18">
            <a:extLst>
              <a:ext uri="{FF2B5EF4-FFF2-40B4-BE49-F238E27FC236}">
                <a16:creationId xmlns:a16="http://schemas.microsoft.com/office/drawing/2014/main" id="{D39DC0EB-4D19-504B-9122-FBA8D1552C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2312" y="2672954"/>
            <a:ext cx="1568" cy="582669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ysDot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611" name="AutoShape 19">
            <a:extLst>
              <a:ext uri="{FF2B5EF4-FFF2-40B4-BE49-F238E27FC236}">
                <a16:creationId xmlns:a16="http://schemas.microsoft.com/office/drawing/2014/main" id="{9166269E-F2BB-B14F-9B7F-C16A0E77E1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0745" y="4032514"/>
            <a:ext cx="1568" cy="578594"/>
          </a:xfrm>
          <a:prstGeom prst="straightConnector1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headEnd/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60" name="Text Box 20">
            <a:extLst>
              <a:ext uri="{FF2B5EF4-FFF2-40B4-BE49-F238E27FC236}">
                <a16:creationId xmlns:a16="http://schemas.microsoft.com/office/drawing/2014/main" id="{99CA9A75-C6CE-5946-AEB3-36B11745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37" y="5539719"/>
            <a:ext cx="3583447" cy="6600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99"/>
              </a:spcAft>
              <a:defRPr/>
            </a:pPr>
            <a:r>
              <a:rPr lang="en-US" sz="1998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Automatic &amp; anonymous processing of results</a:t>
            </a:r>
            <a:endParaRPr lang="nl-NL" sz="1998" b="1" dirty="0">
              <a:solidFill>
                <a:schemeClr val="bg1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195" name="Titel 21">
            <a:extLst>
              <a:ext uri="{FF2B5EF4-FFF2-40B4-BE49-F238E27FC236}">
                <a16:creationId xmlns:a16="http://schemas.microsoft.com/office/drawing/2014/main" id="{5C5DBE44-4587-9E47-9B84-8E707859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73" y="365126"/>
            <a:ext cx="11489199" cy="61277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NL" sz="3600" dirty="0" err="1"/>
              <a:t>Example</a:t>
            </a:r>
            <a:r>
              <a:rPr lang="nl-NL" altLang="en-NL" sz="3600" dirty="0"/>
              <a:t>: Flow of </a:t>
            </a:r>
            <a:r>
              <a:rPr lang="nl-NL" altLang="en-NL" sz="3600" dirty="0" err="1"/>
              <a:t>the</a:t>
            </a:r>
            <a:r>
              <a:rPr lang="nl-NL" altLang="en-NL" sz="3600" dirty="0"/>
              <a:t> web </a:t>
            </a:r>
            <a:r>
              <a:rPr lang="nl-NL" altLang="en-NL" sz="3600" dirty="0" err="1"/>
              <a:t>based</a:t>
            </a:r>
            <a:r>
              <a:rPr lang="nl-NL" altLang="en-NL" sz="3600" dirty="0"/>
              <a:t> Utrecht MSF procedure*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1061-6FF1-314B-A689-226093B60FC2}"/>
              </a:ext>
            </a:extLst>
          </p:cNvPr>
          <p:cNvSpPr txBox="1"/>
          <p:nvPr/>
        </p:nvSpPr>
        <p:spPr>
          <a:xfrm>
            <a:off x="9047613" y="6479460"/>
            <a:ext cx="3144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600" dirty="0">
                <a:solidFill>
                  <a:srgbClr val="FFFF00"/>
                </a:solidFill>
              </a:rPr>
              <a:t>*national tool, operated 2008-2018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1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51" grpId="0" animBg="1"/>
      <p:bldP spid="10252" grpId="0" animBg="1"/>
      <p:bldP spid="10253" grpId="0" animBg="1"/>
      <p:bldP spid="10254" grpId="0" animBg="1"/>
      <p:bldP spid="102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5E96D-9A1E-5AA5-DDC4-49A4B143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competency-based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6A4C9-8C1E-9A49-94E4-339BC88B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3. Case-based discussions and oral exams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405A8B-F006-CF4A-8571-C285EB43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5" y="1690688"/>
            <a:ext cx="10961370" cy="47013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NL" dirty="0"/>
              <a:t>Purpose is not: providing feedback, but: testing knowledge, insight, and anticipated action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NL" dirty="0"/>
              <a:t>CBD (British) ~ Chart-Stimulated Recall or CSR (American): is a conversation based on data in patient record to probe for clinical reasoning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NL" dirty="0"/>
              <a:t>EBD = entrustment based discussion: conversation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L" dirty="0"/>
              <a:t>    about action, with ‘what if?’ questions, to assess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L" dirty="0"/>
              <a:t>    risks when considering entrustment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A152D-0ABB-E043-B17E-F53C37AF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968" y="4866339"/>
            <a:ext cx="2298224" cy="18288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613660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72" y="304762"/>
            <a:ext cx="11437951" cy="91443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ym typeface="Wingdings" pitchFamily="2" charset="2"/>
              </a:rPr>
              <a:t>Specific CBD: Entrustment-Based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660"/>
            <a:ext cx="7947760" cy="51635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99"/>
              </a:spcBef>
            </a:pPr>
            <a:r>
              <a:rPr lang="en-US" sz="2797" dirty="0">
                <a:cs typeface="Arial"/>
              </a:rPr>
              <a:t>To evaluate risks before summative entrustment</a:t>
            </a:r>
          </a:p>
          <a:p>
            <a:pPr>
              <a:lnSpc>
                <a:spcPct val="100000"/>
              </a:lnSpc>
              <a:spcBef>
                <a:spcPts val="599"/>
              </a:spcBef>
            </a:pPr>
            <a:r>
              <a:rPr lang="en-US" sz="2797" dirty="0"/>
              <a:t>10-15 min oral discussion, after a (critical) activity</a:t>
            </a:r>
          </a:p>
          <a:p>
            <a:pPr marL="0" indent="0">
              <a:lnSpc>
                <a:spcPct val="100000"/>
              </a:lnSpc>
              <a:spcBef>
                <a:spcPts val="1798"/>
              </a:spcBef>
              <a:buNone/>
            </a:pPr>
            <a:r>
              <a:rPr lang="en-US" sz="2797" u="sng" dirty="0"/>
              <a:t>Questions</a:t>
            </a:r>
          </a:p>
          <a:p>
            <a:pPr marL="513836" indent="-513836">
              <a:lnSpc>
                <a:spcPct val="100000"/>
              </a:lnSpc>
              <a:spcBef>
                <a:spcPts val="599"/>
              </a:spcBef>
              <a:buFont typeface="+mj-lt"/>
              <a:buAutoNum type="arabicPeriod"/>
            </a:pPr>
            <a:r>
              <a:rPr lang="en-US" sz="2398" b="1" i="1" dirty="0"/>
              <a:t>What have you done</a:t>
            </a:r>
            <a:r>
              <a:rPr lang="en-US" sz="2398" i="1" dirty="0"/>
              <a:t>? (1’)</a:t>
            </a:r>
          </a:p>
          <a:p>
            <a:pPr marL="513836" indent="-513836">
              <a:lnSpc>
                <a:spcPct val="100000"/>
              </a:lnSpc>
              <a:spcBef>
                <a:spcPts val="599"/>
              </a:spcBef>
              <a:buFont typeface="+mj-lt"/>
              <a:buAutoNum type="arabicPeriod"/>
            </a:pPr>
            <a:r>
              <a:rPr lang="en-US" sz="2398" b="1" i="1" dirty="0"/>
              <a:t>Probe for background knowledge and understanding </a:t>
            </a:r>
            <a:r>
              <a:rPr lang="en-US" sz="2398" i="1" dirty="0"/>
              <a:t>(2’) </a:t>
            </a:r>
            <a:r>
              <a:rPr lang="en-US" sz="2398" dirty="0"/>
              <a:t>(anatomy, physiology, tests, treatment)</a:t>
            </a:r>
          </a:p>
          <a:p>
            <a:pPr marL="513836" indent="-513836">
              <a:lnSpc>
                <a:spcPct val="100000"/>
              </a:lnSpc>
              <a:spcBef>
                <a:spcPts val="599"/>
              </a:spcBef>
              <a:buFont typeface="+mj-lt"/>
              <a:buAutoNum type="arabicPeriod"/>
            </a:pPr>
            <a:r>
              <a:rPr lang="en-US" sz="2398" b="1" i="1" dirty="0">
                <a:solidFill>
                  <a:srgbClr val="FFFF00"/>
                </a:solidFill>
              </a:rPr>
              <a:t>Awareness of risks and potential complications </a:t>
            </a:r>
            <a:r>
              <a:rPr lang="en-US" sz="2398" i="1" dirty="0"/>
              <a:t>(3’)</a:t>
            </a:r>
          </a:p>
          <a:p>
            <a:pPr marL="513836" indent="-513836">
              <a:lnSpc>
                <a:spcPct val="100000"/>
              </a:lnSpc>
              <a:spcBef>
                <a:spcPts val="599"/>
              </a:spcBef>
              <a:buFont typeface="+mj-lt"/>
              <a:buAutoNum type="arabicPeriod"/>
            </a:pPr>
            <a:r>
              <a:rPr lang="en-US" sz="2398" b="1" i="1" dirty="0">
                <a:solidFill>
                  <a:srgbClr val="FFFF00"/>
                </a:solidFill>
              </a:rPr>
              <a:t>What would you have done if.. ?</a:t>
            </a:r>
            <a:r>
              <a:rPr lang="en-US" sz="2398" i="1" dirty="0">
                <a:solidFill>
                  <a:srgbClr val="FFFF00"/>
                </a:solidFill>
              </a:rPr>
              <a:t> </a:t>
            </a:r>
            <a:r>
              <a:rPr lang="en-US" sz="2398" i="1" dirty="0"/>
              <a:t>(4’) .. </a:t>
            </a:r>
            <a:r>
              <a:rPr lang="en-US" sz="2398" dirty="0"/>
              <a:t>things had been different (unexpected patient, culture, medical history, lab or other findings, (lack of) cooperation, mental, physical abnormality, multimorbidity, etc)?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066AB-3457-8141-8DD4-FBB8B5E8A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91" y="2127085"/>
            <a:ext cx="3212649" cy="453588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5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4.  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75" y="1560576"/>
            <a:ext cx="11030183" cy="4849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err="1">
                <a:effectLst/>
                <a:cs typeface="Arial"/>
              </a:rPr>
              <a:t>Clinical</a:t>
            </a:r>
            <a:r>
              <a:rPr lang="nl-NL" dirty="0">
                <a:effectLst/>
                <a:cs typeface="Arial"/>
              </a:rPr>
              <a:t> </a:t>
            </a:r>
            <a:r>
              <a:rPr lang="nl-NL" dirty="0" err="1">
                <a:effectLst/>
                <a:cs typeface="Arial"/>
              </a:rPr>
              <a:t>documentation</a:t>
            </a:r>
            <a:endParaRPr lang="nl-NL" dirty="0">
              <a:effectLst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dirty="0">
                <a:cs typeface="Arial"/>
              </a:rPr>
              <a:t>L</a:t>
            </a:r>
            <a:r>
              <a:rPr lang="nl-NL" dirty="0">
                <a:effectLst/>
                <a:cs typeface="Arial"/>
              </a:rPr>
              <a:t>ogs of </a:t>
            </a:r>
            <a:r>
              <a:rPr lang="nl-NL" dirty="0" err="1">
                <a:effectLst/>
                <a:cs typeface="Arial"/>
              </a:rPr>
              <a:t>experience</a:t>
            </a:r>
            <a:r>
              <a:rPr lang="nl-NL" dirty="0">
                <a:cs typeface="Arial"/>
              </a:rPr>
              <a:t>, </a:t>
            </a:r>
            <a:r>
              <a:rPr lang="nl-NL" dirty="0" err="1">
                <a:effectLst/>
                <a:cs typeface="Arial"/>
              </a:rPr>
              <a:t>every</a:t>
            </a:r>
            <a:r>
              <a:rPr lang="nl-NL" dirty="0">
                <a:effectLst/>
                <a:cs typeface="Arial"/>
              </a:rPr>
              <a:t> time a </a:t>
            </a:r>
            <a:r>
              <a:rPr lang="nl-NL" dirty="0" err="1">
                <a:effectLst/>
                <a:cs typeface="Arial"/>
              </a:rPr>
              <a:t>patient</a:t>
            </a:r>
            <a:r>
              <a:rPr lang="nl-NL" dirty="0">
                <a:effectLst/>
                <a:cs typeface="Arial"/>
              </a:rPr>
              <a:t> is </a:t>
            </a:r>
            <a:r>
              <a:rPr lang="nl-NL" dirty="0" err="1">
                <a:effectLst/>
                <a:cs typeface="Arial"/>
              </a:rPr>
              <a:t>seen</a:t>
            </a:r>
            <a:r>
              <a:rPr lang="nl-NL" dirty="0">
                <a:effectLst/>
                <a:cs typeface="Arial"/>
              </a:rPr>
              <a:t> (</a:t>
            </a:r>
            <a:r>
              <a:rPr lang="nl-NL" dirty="0">
                <a:cs typeface="Arial"/>
              </a:rPr>
              <a:t>e.g. </a:t>
            </a:r>
            <a:r>
              <a:rPr lang="nl-NL" dirty="0" err="1">
                <a:cs typeface="Arial"/>
              </a:rPr>
              <a:t>Clinical</a:t>
            </a:r>
            <a:r>
              <a:rPr lang="nl-NL" dirty="0">
                <a:cs typeface="Arial"/>
              </a:rPr>
              <a:t> </a:t>
            </a:r>
            <a:r>
              <a:rPr lang="nl-NL" dirty="0" err="1">
                <a:cs typeface="Arial"/>
              </a:rPr>
              <a:t>Encounter</a:t>
            </a:r>
            <a:r>
              <a:rPr lang="nl-NL" dirty="0">
                <a:cs typeface="Arial"/>
              </a:rPr>
              <a:t> Cards)</a:t>
            </a:r>
            <a:endParaRPr lang="nl-NL" dirty="0">
              <a:effectLst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dirty="0">
                <a:effectLst/>
                <a:cs typeface="Arial"/>
              </a:rPr>
              <a:t>Entries into electronic health record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nl-NL" dirty="0">
                <a:cs typeface="Arial"/>
              </a:rPr>
              <a:t>Transfer / discharge </a:t>
            </a:r>
            <a:r>
              <a:rPr lang="nl-NL" dirty="0" err="1">
                <a:cs typeface="Arial"/>
              </a:rPr>
              <a:t>summaries</a:t>
            </a:r>
            <a:endParaRPr lang="nl-NL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199"/>
              </a:spcBef>
              <a:buNone/>
            </a:pPr>
            <a:r>
              <a:rPr lang="nl-NL" dirty="0" err="1">
                <a:cs typeface="Arial"/>
              </a:rPr>
              <a:t>Written</a:t>
            </a:r>
            <a:r>
              <a:rPr lang="nl-NL" dirty="0">
                <a:cs typeface="Arial"/>
              </a:rPr>
              <a:t> </a:t>
            </a:r>
            <a:r>
              <a:rPr lang="nl-NL" dirty="0" err="1">
                <a:cs typeface="Arial"/>
              </a:rPr>
              <a:t>r</a:t>
            </a:r>
            <a:r>
              <a:rPr lang="nl-NL" dirty="0" err="1">
                <a:effectLst/>
                <a:cs typeface="Arial"/>
              </a:rPr>
              <a:t>eports</a:t>
            </a:r>
            <a:r>
              <a:rPr lang="nl-NL" dirty="0">
                <a:effectLst/>
                <a:cs typeface="Arial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C</a:t>
            </a:r>
            <a:r>
              <a:rPr lang="nl-NL" sz="3200" dirty="0" err="1">
                <a:effectLst/>
                <a:cs typeface="Arial"/>
              </a:rPr>
              <a:t>linical</a:t>
            </a:r>
            <a:r>
              <a:rPr lang="nl-NL" sz="3200" dirty="0">
                <a:cs typeface="Arial"/>
              </a:rPr>
              <a:t>, </a:t>
            </a:r>
            <a:r>
              <a:rPr lang="nl-NL" sz="3200" dirty="0">
                <a:effectLst/>
                <a:cs typeface="Arial"/>
              </a:rPr>
              <a:t>Research, Policy, M&amp;M, etc.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r>
              <a:rPr lang="nl-NL" sz="3200" dirty="0">
                <a:cs typeface="Arial"/>
              </a:rPr>
              <a:t>Presentation slides (In </a:t>
            </a:r>
            <a:r>
              <a:rPr lang="nl-NL" sz="3200" dirty="0" err="1">
                <a:cs typeface="Arial"/>
              </a:rPr>
              <a:t>writing</a:t>
            </a:r>
            <a:r>
              <a:rPr lang="nl-NL" sz="3200" dirty="0">
                <a:cs typeface="Arial"/>
              </a:rPr>
              <a:t> / poster)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dirty="0">
              <a:effectLst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548E4-6268-FB43-9489-5AF451896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046" y="4041974"/>
            <a:ext cx="3163338" cy="251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660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4.  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09" y="1690688"/>
            <a:ext cx="9356722" cy="48021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199"/>
              </a:spcBef>
              <a:buNone/>
            </a:pPr>
            <a:r>
              <a:rPr lang="nl-NL" dirty="0" err="1">
                <a:cs typeface="Arial"/>
              </a:rPr>
              <a:t>Clinical</a:t>
            </a:r>
            <a:r>
              <a:rPr lang="nl-NL" dirty="0">
                <a:cs typeface="Arial"/>
              </a:rPr>
              <a:t> </a:t>
            </a:r>
            <a:r>
              <a:rPr lang="nl-NL" dirty="0" err="1">
                <a:cs typeface="Arial"/>
              </a:rPr>
              <a:t>products</a:t>
            </a:r>
            <a:r>
              <a:rPr lang="nl-NL" dirty="0">
                <a:cs typeface="Arial"/>
              </a:rPr>
              <a:t>, </a:t>
            </a:r>
            <a:r>
              <a:rPr lang="nl-NL" dirty="0" err="1">
                <a:cs typeface="Arial"/>
              </a:rPr>
              <a:t>if</a:t>
            </a:r>
            <a:r>
              <a:rPr lang="nl-NL" dirty="0">
                <a:cs typeface="Arial"/>
              </a:rPr>
              <a:t> </a:t>
            </a:r>
            <a:r>
              <a:rPr lang="nl-NL" dirty="0" err="1">
                <a:cs typeface="Arial"/>
              </a:rPr>
              <a:t>applicable</a:t>
            </a:r>
            <a:r>
              <a:rPr lang="nl-NL" dirty="0">
                <a:cs typeface="Arial"/>
              </a:rPr>
              <a:t>, e.g.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Surgical</a:t>
            </a:r>
            <a:r>
              <a:rPr lang="nl-NL" sz="3200" dirty="0">
                <a:cs typeface="Arial"/>
              </a:rPr>
              <a:t>, </a:t>
            </a:r>
            <a:r>
              <a:rPr lang="nl-NL" sz="3200" dirty="0" err="1">
                <a:cs typeface="Arial"/>
              </a:rPr>
              <a:t>orthopedic</a:t>
            </a:r>
            <a:r>
              <a:rPr lang="nl-NL" sz="3200" dirty="0">
                <a:cs typeface="Arial"/>
              </a:rPr>
              <a:t>, </a:t>
            </a:r>
            <a:r>
              <a:rPr lang="nl-NL" sz="3200" dirty="0" err="1">
                <a:cs typeface="Arial"/>
              </a:rPr>
              <a:t>dental</a:t>
            </a:r>
            <a:r>
              <a:rPr lang="nl-NL" sz="3200" dirty="0">
                <a:cs typeface="Arial"/>
              </a:rPr>
              <a:t> reconstructions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Radiological</a:t>
            </a:r>
            <a:r>
              <a:rPr lang="nl-NL" sz="3200" dirty="0">
                <a:cs typeface="Arial"/>
              </a:rPr>
              <a:t> or ultrasound images made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Patient</a:t>
            </a:r>
            <a:r>
              <a:rPr lang="nl-NL" sz="3200" dirty="0">
                <a:cs typeface="Arial"/>
              </a:rPr>
              <a:t> </a:t>
            </a:r>
            <a:r>
              <a:rPr lang="nl-NL" sz="3200" dirty="0" err="1">
                <a:cs typeface="Arial"/>
              </a:rPr>
              <a:t>experience</a:t>
            </a:r>
            <a:endParaRPr lang="nl-NL" sz="32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nl-NL" dirty="0" err="1">
                <a:cs typeface="Arial"/>
              </a:rPr>
              <a:t>Presentations</a:t>
            </a:r>
            <a:r>
              <a:rPr lang="nl-NL" dirty="0">
                <a:cs typeface="Arial"/>
              </a:rPr>
              <a:t> (</a:t>
            </a:r>
            <a:r>
              <a:rPr lang="nl-NL" dirty="0" err="1">
                <a:cs typeface="Arial"/>
              </a:rPr>
              <a:t>observed</a:t>
            </a:r>
            <a:r>
              <a:rPr lang="nl-NL" dirty="0">
                <a:cs typeface="Arial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Critically</a:t>
            </a:r>
            <a:r>
              <a:rPr lang="nl-NL" sz="3200" dirty="0">
                <a:cs typeface="Arial"/>
              </a:rPr>
              <a:t> </a:t>
            </a:r>
            <a:r>
              <a:rPr lang="nl-NL" sz="3200" dirty="0" err="1">
                <a:cs typeface="Arial"/>
              </a:rPr>
              <a:t>appraised</a:t>
            </a:r>
            <a:r>
              <a:rPr lang="nl-NL" sz="3200" dirty="0">
                <a:cs typeface="Arial"/>
              </a:rPr>
              <a:t> topics </a:t>
            </a:r>
            <a:r>
              <a:rPr lang="nl-NL" sz="3200" dirty="0" err="1">
                <a:cs typeface="Arial"/>
              </a:rPr>
              <a:t>and</a:t>
            </a:r>
            <a:r>
              <a:rPr lang="nl-NL" sz="3200" dirty="0">
                <a:cs typeface="Arial"/>
              </a:rPr>
              <a:t> </a:t>
            </a:r>
            <a:r>
              <a:rPr lang="nl-NL" sz="3200" dirty="0" err="1">
                <a:cs typeface="Arial"/>
              </a:rPr>
              <a:t>other</a:t>
            </a:r>
            <a:r>
              <a:rPr lang="nl-NL" sz="3200" dirty="0">
                <a:cs typeface="Arial"/>
              </a:rPr>
              <a:t> EBM </a:t>
            </a:r>
            <a:r>
              <a:rPr lang="nl-NL" sz="3200" dirty="0" err="1">
                <a:cs typeface="Arial"/>
              </a:rPr>
              <a:t>products</a:t>
            </a:r>
            <a:endParaRPr lang="nl-NL" sz="32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>
                <a:cs typeface="Arial"/>
              </a:rPr>
              <a:t>Research, </a:t>
            </a:r>
            <a:r>
              <a:rPr lang="nl-NL" sz="3200" dirty="0" err="1">
                <a:cs typeface="Arial"/>
              </a:rPr>
              <a:t>clinical</a:t>
            </a:r>
            <a:r>
              <a:rPr lang="nl-NL" sz="3200" dirty="0">
                <a:cs typeface="Arial"/>
              </a:rPr>
              <a:t> (</a:t>
            </a:r>
            <a:r>
              <a:rPr lang="nl-NL" sz="3200" dirty="0" err="1">
                <a:cs typeface="Arial"/>
              </a:rPr>
              <a:t>local</a:t>
            </a:r>
            <a:r>
              <a:rPr lang="nl-NL" sz="3200" dirty="0">
                <a:cs typeface="Arial"/>
              </a:rPr>
              <a:t>, </a:t>
            </a:r>
            <a:r>
              <a:rPr lang="nl-NL" sz="3200" dirty="0" err="1">
                <a:cs typeface="Arial"/>
              </a:rPr>
              <a:t>national</a:t>
            </a:r>
            <a:r>
              <a:rPr lang="nl-NL" sz="3200" dirty="0">
                <a:cs typeface="Arial"/>
              </a:rPr>
              <a:t>, </a:t>
            </a:r>
            <a:r>
              <a:rPr lang="nl-NL" sz="3200" dirty="0" err="1">
                <a:cs typeface="Arial"/>
              </a:rPr>
              <a:t>international</a:t>
            </a:r>
            <a:r>
              <a:rPr lang="nl-NL" sz="3200" dirty="0">
                <a:cs typeface="Arial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nl-NL" sz="3200" dirty="0" err="1">
                <a:cs typeface="Arial"/>
              </a:rPr>
              <a:t>Prepared</a:t>
            </a:r>
            <a:r>
              <a:rPr lang="nl-NL" sz="3200" dirty="0">
                <a:cs typeface="Arial"/>
              </a:rPr>
              <a:t> teaching </a:t>
            </a:r>
            <a:r>
              <a:rPr lang="nl-NL" sz="3200" dirty="0" err="1">
                <a:cs typeface="Arial"/>
              </a:rPr>
              <a:t>sessions</a:t>
            </a:r>
            <a:r>
              <a:rPr lang="nl-NL" sz="3200" dirty="0">
                <a:cs typeface="Arial"/>
              </a:rPr>
              <a:t> </a:t>
            </a:r>
            <a:r>
              <a:rPr lang="nl-NL" sz="3200" dirty="0" err="1">
                <a:cs typeface="Arial"/>
              </a:rPr>
              <a:t>for</a:t>
            </a:r>
            <a:r>
              <a:rPr lang="nl-NL" sz="3200" dirty="0">
                <a:cs typeface="Arial"/>
              </a:rPr>
              <a:t> </a:t>
            </a:r>
            <a:r>
              <a:rPr lang="nl-NL" sz="3200" dirty="0" err="1">
                <a:cs typeface="Arial"/>
              </a:rPr>
              <a:t>students</a:t>
            </a:r>
            <a:endParaRPr lang="nl-NL" sz="3200" dirty="0"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</a:pPr>
            <a:endParaRPr lang="nl-NL" sz="32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C63D5-CDD1-B29B-D1B7-172CC189F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253" y="1448665"/>
            <a:ext cx="3163338" cy="251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001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AB08C0-9307-9848-A8B7-1FC21D628CC1}"/>
              </a:ext>
            </a:extLst>
          </p:cNvPr>
          <p:cNvGrpSpPr/>
          <p:nvPr/>
        </p:nvGrpSpPr>
        <p:grpSpPr>
          <a:xfrm>
            <a:off x="690811" y="1061503"/>
            <a:ext cx="3006592" cy="5034497"/>
            <a:chOff x="684461" y="1061502"/>
            <a:chExt cx="3006592" cy="5034497"/>
          </a:xfrm>
        </p:grpSpPr>
        <p:sp>
          <p:nvSpPr>
            <p:cNvPr id="20" name="Afgeronde rechthoek 19"/>
            <p:cNvSpPr/>
            <p:nvPr/>
          </p:nvSpPr>
          <p:spPr>
            <a:xfrm>
              <a:off x="684461" y="1061502"/>
              <a:ext cx="3006592" cy="50344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" name="Afgeronde rechthoek 20"/>
            <p:cNvSpPr/>
            <p:nvPr/>
          </p:nvSpPr>
          <p:spPr>
            <a:xfrm>
              <a:off x="781448" y="1369892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OBSERVER:</a:t>
              </a:r>
              <a:endParaRPr lang="en-US" sz="1099" dirty="0">
                <a:ea typeface="ＭＳ 明朝"/>
                <a:cs typeface="Times New Roman"/>
              </a:endParaRPr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81448" y="1765762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TRAINEE: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23" name="Afgeronde rechthoek 22"/>
            <p:cNvSpPr/>
            <p:nvPr/>
          </p:nvSpPr>
          <p:spPr>
            <a:xfrm>
              <a:off x="781448" y="2161632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EPA: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24" name="Afgeronde rechthoek 23"/>
            <p:cNvSpPr/>
            <p:nvPr/>
          </p:nvSpPr>
          <p:spPr>
            <a:xfrm>
              <a:off x="1654330" y="1765762"/>
              <a:ext cx="1842749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54330" y="2161632"/>
              <a:ext cx="1842749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26" name="Afgeronde rechthoek 25"/>
            <p:cNvSpPr/>
            <p:nvPr/>
          </p:nvSpPr>
          <p:spPr>
            <a:xfrm>
              <a:off x="1654330" y="1369892"/>
              <a:ext cx="1842749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>
                  <a:solidFill>
                    <a:srgbClr val="000000"/>
                  </a:solidFill>
                  <a:ea typeface="ＭＳ 明朝"/>
                  <a:cs typeface="Times New Roman"/>
                </a:rPr>
                <a:t>Dr John Smith</a:t>
              </a:r>
              <a:endParaRPr lang="en-US" sz="1199">
                <a:ea typeface="ＭＳ 明朝"/>
                <a:cs typeface="Times New Roman"/>
              </a:endParaRPr>
            </a:p>
          </p:txBody>
        </p:sp>
        <p:sp>
          <p:nvSpPr>
            <p:cNvPr id="38" name="Afgeronde rechthoek 37"/>
            <p:cNvSpPr/>
            <p:nvPr/>
          </p:nvSpPr>
          <p:spPr>
            <a:xfrm>
              <a:off x="781448" y="5577817"/>
              <a:ext cx="2812618" cy="2969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SPECIFY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27" name="Afgeronde rechthoek 26"/>
            <p:cNvSpPr/>
            <p:nvPr/>
          </p:nvSpPr>
          <p:spPr>
            <a:xfrm>
              <a:off x="781448" y="2953372"/>
              <a:ext cx="2812618" cy="2526314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5963" tIns="45672" rIns="91345" bIns="456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Based on my observation(s), I suggest for this EPA the trainee may be ready after the  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next review to: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2. Act under direct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     supervision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3. Act under indirect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     supervision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4. Act with only 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     post-hoc report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5. Supervise juniors</a:t>
              </a:r>
              <a:endParaRPr lang="en-US" sz="1199" kern="1000" dirty="0"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kern="1000" dirty="0">
                <a:ea typeface="ＭＳ 明朝"/>
                <a:cs typeface="Times New Roman"/>
              </a:endParaRPr>
            </a:p>
          </p:txBody>
        </p:sp>
        <p:sp>
          <p:nvSpPr>
            <p:cNvPr id="28" name="Afgeronde rechthoek 27"/>
            <p:cNvSpPr/>
            <p:nvPr/>
          </p:nvSpPr>
          <p:spPr>
            <a:xfrm>
              <a:off x="2284334" y="3619283"/>
              <a:ext cx="1260829" cy="158348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1925" tIns="45672" rIns="91345" bIns="456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dirty="0">
                  <a:solidFill>
                    <a:srgbClr val="000000"/>
                  </a:solidFill>
                  <a:latin typeface="Arial Narrow"/>
                  <a:ea typeface="ＭＳ 明朝"/>
                  <a:cs typeface="Times New Roman"/>
                </a:rPr>
                <a:t>NO Hesitate YES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latin typeface="Arial Narrow"/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latin typeface="Arial Narrow"/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29" name="Ovaal 28"/>
            <p:cNvSpPr/>
            <p:nvPr/>
          </p:nvSpPr>
          <p:spPr>
            <a:xfrm>
              <a:off x="2413160" y="4003192"/>
              <a:ext cx="193974" cy="19793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0" name="Ovaal 29"/>
            <p:cNvSpPr/>
            <p:nvPr/>
          </p:nvSpPr>
          <p:spPr>
            <a:xfrm>
              <a:off x="2801108" y="4003192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1" name="Ovaal 30"/>
            <p:cNvSpPr/>
            <p:nvPr/>
          </p:nvSpPr>
          <p:spPr>
            <a:xfrm>
              <a:off x="3189055" y="4003192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2" name="Ovaal 31"/>
            <p:cNvSpPr/>
            <p:nvPr/>
          </p:nvSpPr>
          <p:spPr>
            <a:xfrm>
              <a:off x="2801108" y="4596997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3" name="Ovaal 32"/>
            <p:cNvSpPr/>
            <p:nvPr/>
          </p:nvSpPr>
          <p:spPr>
            <a:xfrm>
              <a:off x="3189055" y="4596997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4" name="Ovaal 33"/>
            <p:cNvSpPr/>
            <p:nvPr/>
          </p:nvSpPr>
          <p:spPr>
            <a:xfrm>
              <a:off x="2801108" y="4893899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5" name="Ovaal 34"/>
            <p:cNvSpPr/>
            <p:nvPr/>
          </p:nvSpPr>
          <p:spPr>
            <a:xfrm>
              <a:off x="3189055" y="4893899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6" name="Ovaal 35"/>
            <p:cNvSpPr/>
            <p:nvPr/>
          </p:nvSpPr>
          <p:spPr>
            <a:xfrm>
              <a:off x="2801108" y="4300094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7" name="Ovaal 36"/>
            <p:cNvSpPr/>
            <p:nvPr/>
          </p:nvSpPr>
          <p:spPr>
            <a:xfrm>
              <a:off x="3189055" y="4300094"/>
              <a:ext cx="193974" cy="1979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39" name="Ovaal 38"/>
            <p:cNvSpPr/>
            <p:nvPr/>
          </p:nvSpPr>
          <p:spPr>
            <a:xfrm>
              <a:off x="2413160" y="4596997"/>
              <a:ext cx="193974" cy="197935"/>
            </a:xfrm>
            <a:prstGeom prst="ellipse">
              <a:avLst/>
            </a:prstGeom>
            <a:solidFill>
              <a:srgbClr val="17375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40" name="Ovaal 39"/>
            <p:cNvSpPr/>
            <p:nvPr/>
          </p:nvSpPr>
          <p:spPr>
            <a:xfrm>
              <a:off x="2413160" y="4889672"/>
              <a:ext cx="193974" cy="197935"/>
            </a:xfrm>
            <a:prstGeom prst="ellipse">
              <a:avLst/>
            </a:prstGeom>
            <a:solidFill>
              <a:srgbClr val="17375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41" name="Ovaal 40"/>
            <p:cNvSpPr/>
            <p:nvPr/>
          </p:nvSpPr>
          <p:spPr>
            <a:xfrm>
              <a:off x="2413160" y="4300094"/>
              <a:ext cx="193974" cy="197935"/>
            </a:xfrm>
            <a:prstGeom prst="ellipse">
              <a:avLst/>
            </a:prstGeom>
            <a:solidFill>
              <a:srgbClr val="17375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138" name="Afgeronde rechthoek 137"/>
            <p:cNvSpPr/>
            <p:nvPr/>
          </p:nvSpPr>
          <p:spPr>
            <a:xfrm>
              <a:off x="781448" y="2590491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DATE: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39" name="Afgeronde rechthoek 138"/>
            <p:cNvSpPr/>
            <p:nvPr/>
          </p:nvSpPr>
          <p:spPr>
            <a:xfrm>
              <a:off x="1654330" y="2590491"/>
              <a:ext cx="1842749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dirty="0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212" name="Gelijkbenige driehoek 211"/>
            <p:cNvSpPr/>
            <p:nvPr/>
          </p:nvSpPr>
          <p:spPr>
            <a:xfrm rot="10800000">
              <a:off x="3196082" y="1828383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3" name="Gelijkbenige driehoek 212"/>
            <p:cNvSpPr/>
            <p:nvPr/>
          </p:nvSpPr>
          <p:spPr>
            <a:xfrm rot="10800000">
              <a:off x="3196082" y="2229861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4" name="Gelijkbenige driehoek 213"/>
            <p:cNvSpPr/>
            <p:nvPr/>
          </p:nvSpPr>
          <p:spPr>
            <a:xfrm rot="10800000">
              <a:off x="3197303" y="2675135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8EE92-3E26-8640-AE12-C6512B3928E3}"/>
              </a:ext>
            </a:extLst>
          </p:cNvPr>
          <p:cNvGrpSpPr/>
          <p:nvPr/>
        </p:nvGrpSpPr>
        <p:grpSpPr>
          <a:xfrm>
            <a:off x="4607569" y="1061504"/>
            <a:ext cx="3006592" cy="5034497"/>
            <a:chOff x="4601219" y="1061503"/>
            <a:chExt cx="3006592" cy="5034497"/>
          </a:xfrm>
        </p:grpSpPr>
        <p:sp>
          <p:nvSpPr>
            <p:cNvPr id="146" name="Afgeronde rechthoek 145"/>
            <p:cNvSpPr/>
            <p:nvPr/>
          </p:nvSpPr>
          <p:spPr>
            <a:xfrm>
              <a:off x="4601219" y="1061503"/>
              <a:ext cx="3006592" cy="50344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166" name="Afgeronde rechthoek 165"/>
            <p:cNvSpPr/>
            <p:nvPr/>
          </p:nvSpPr>
          <p:spPr>
            <a:xfrm>
              <a:off x="4698206" y="1369893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OBSERVER</a:t>
              </a: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67" name="Afgeronde rechthoek 166"/>
            <p:cNvSpPr/>
            <p:nvPr/>
          </p:nvSpPr>
          <p:spPr>
            <a:xfrm>
              <a:off x="4698206" y="1765763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TRAINEE: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68" name="Afgeronde rechthoek 167"/>
            <p:cNvSpPr/>
            <p:nvPr/>
          </p:nvSpPr>
          <p:spPr>
            <a:xfrm>
              <a:off x="4698206" y="2161632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chemeClr val="bg1"/>
                  </a:solidFill>
                  <a:ea typeface="ＭＳ 明朝"/>
                  <a:cs typeface="Times New Roman"/>
                </a:rPr>
                <a:t>EPA:</a:t>
              </a:r>
              <a:endParaRPr lang="en-US" sz="1199" dirty="0">
                <a:solidFill>
                  <a:schemeClr val="bg1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69" name="Afgeronde rechthoek 168"/>
            <p:cNvSpPr/>
            <p:nvPr/>
          </p:nvSpPr>
          <p:spPr>
            <a:xfrm>
              <a:off x="5571088" y="1765763"/>
              <a:ext cx="1842750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170" name="Afgeronde rechthoek 169"/>
            <p:cNvSpPr/>
            <p:nvPr/>
          </p:nvSpPr>
          <p:spPr>
            <a:xfrm>
              <a:off x="5571088" y="2161632"/>
              <a:ext cx="1842750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171" name="Afgeronde rechthoek 170"/>
            <p:cNvSpPr/>
            <p:nvPr/>
          </p:nvSpPr>
          <p:spPr>
            <a:xfrm>
              <a:off x="5571088" y="1369893"/>
              <a:ext cx="1842750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>
                  <a:solidFill>
                    <a:srgbClr val="000000"/>
                  </a:solidFill>
                  <a:ea typeface="ＭＳ 明朝"/>
                  <a:cs typeface="Times New Roman"/>
                </a:rPr>
                <a:t>Dr John Smith</a:t>
              </a:r>
              <a:endParaRPr lang="en-US" sz="1199">
                <a:ea typeface="ＭＳ 明朝"/>
                <a:cs typeface="Times New Roman"/>
              </a:endParaRPr>
            </a:p>
          </p:txBody>
        </p:sp>
        <p:sp>
          <p:nvSpPr>
            <p:cNvPr id="148" name="Afgeronde rechthoek 147"/>
            <p:cNvSpPr/>
            <p:nvPr/>
          </p:nvSpPr>
          <p:spPr>
            <a:xfrm>
              <a:off x="4698206" y="5577817"/>
              <a:ext cx="2812618" cy="2969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SPECIFY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50" name="Afgeronde rechthoek 149"/>
            <p:cNvSpPr/>
            <p:nvPr/>
          </p:nvSpPr>
          <p:spPr>
            <a:xfrm>
              <a:off x="4698206" y="2590491"/>
              <a:ext cx="2715631" cy="296902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DATE: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51" name="Afgeronde rechthoek 150"/>
            <p:cNvSpPr/>
            <p:nvPr/>
          </p:nvSpPr>
          <p:spPr>
            <a:xfrm>
              <a:off x="5571088" y="2590491"/>
              <a:ext cx="1842750" cy="29690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dirty="0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201" name="Afgeronde rechthoek 200"/>
            <p:cNvSpPr/>
            <p:nvPr/>
          </p:nvSpPr>
          <p:spPr>
            <a:xfrm>
              <a:off x="4636322" y="2951957"/>
              <a:ext cx="2971489" cy="2527729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599"/>
                </a:spcAft>
              </a:pP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Provide feedback on each of the following domains of competence, relevant to this this EPA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>
                      <a:alpha val="50000"/>
                    </a:srgbClr>
                  </a:solidFill>
                  <a:ea typeface="ＭＳ 明朝"/>
                  <a:cs typeface="Times New Roman"/>
                </a:rPr>
                <a:t>* Medical Expert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* Communicator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* Collaborator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>
                      <a:alpha val="50000"/>
                    </a:srgbClr>
                  </a:solidFill>
                  <a:ea typeface="ＭＳ 明朝"/>
                  <a:cs typeface="Times New Roman"/>
                </a:rPr>
                <a:t>* Scholar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* Leader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>
                      <a:alpha val="51000"/>
                    </a:srgbClr>
                  </a:solidFill>
                  <a:ea typeface="ＭＳ 明朝"/>
                  <a:cs typeface="Times New Roman"/>
                </a:rPr>
                <a:t>* Health advocate</a:t>
              </a:r>
              <a:endParaRPr lang="en-US" sz="1199" dirty="0">
                <a:ea typeface="ＭＳ 明朝"/>
                <a:cs typeface="Times New Roman"/>
              </a:endParaRPr>
            </a:p>
            <a:p>
              <a:pPr>
                <a:spcAft>
                  <a:spcPts val="400"/>
                </a:spcAft>
              </a:pP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* Professional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E20BC1-B8D5-2D44-BEB6-0D93EFBE322A}"/>
                </a:ext>
              </a:extLst>
            </p:cNvPr>
            <p:cNvGrpSpPr/>
            <p:nvPr/>
          </p:nvGrpSpPr>
          <p:grpSpPr>
            <a:xfrm>
              <a:off x="6352140" y="3755183"/>
              <a:ext cx="270910" cy="1571993"/>
              <a:chOff x="6352140" y="3755183"/>
              <a:chExt cx="229521" cy="1385545"/>
            </a:xfrm>
          </p:grpSpPr>
          <p:sp>
            <p:nvSpPr>
              <p:cNvPr id="202" name="Ovaal 201"/>
              <p:cNvSpPr/>
              <p:nvPr/>
            </p:nvSpPr>
            <p:spPr>
              <a:xfrm>
                <a:off x="6352140" y="4744858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3" name="Ovaal 202"/>
              <p:cNvSpPr/>
              <p:nvPr/>
            </p:nvSpPr>
            <p:spPr>
              <a:xfrm>
                <a:off x="6352140" y="4942793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4" name="Ovaal 203"/>
              <p:cNvSpPr/>
              <p:nvPr/>
            </p:nvSpPr>
            <p:spPr>
              <a:xfrm>
                <a:off x="6352140" y="4546923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5" name="Ovaal 204"/>
              <p:cNvSpPr/>
              <p:nvPr/>
            </p:nvSpPr>
            <p:spPr>
              <a:xfrm>
                <a:off x="6352140" y="3953118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6" name="Ovaal 205"/>
              <p:cNvSpPr/>
              <p:nvPr/>
            </p:nvSpPr>
            <p:spPr>
              <a:xfrm>
                <a:off x="6352140" y="3755183"/>
                <a:ext cx="228362" cy="1979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7" name="Ovaal 206"/>
              <p:cNvSpPr/>
              <p:nvPr/>
            </p:nvSpPr>
            <p:spPr>
              <a:xfrm>
                <a:off x="6353299" y="4348988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  <p:sp>
            <p:nvSpPr>
              <p:cNvPr id="208" name="Ovaal 207"/>
              <p:cNvSpPr/>
              <p:nvPr/>
            </p:nvSpPr>
            <p:spPr>
              <a:xfrm>
                <a:off x="6353299" y="4151053"/>
                <a:ext cx="228362" cy="19793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345" tIns="45672" rIns="91345" bIns="456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 sz="1199"/>
              </a:p>
            </p:txBody>
          </p:sp>
        </p:grpSp>
        <p:sp>
          <p:nvSpPr>
            <p:cNvPr id="215" name="Gelijkbenige driehoek 214"/>
            <p:cNvSpPr/>
            <p:nvPr/>
          </p:nvSpPr>
          <p:spPr>
            <a:xfrm rot="10800000">
              <a:off x="7068836" y="2228447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7" name="Gelijkbenige driehoek 216"/>
            <p:cNvSpPr/>
            <p:nvPr/>
          </p:nvSpPr>
          <p:spPr>
            <a:xfrm rot="10800000">
              <a:off x="7068836" y="2673721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8" name="Gelijkbenige driehoek 217"/>
            <p:cNvSpPr/>
            <p:nvPr/>
          </p:nvSpPr>
          <p:spPr>
            <a:xfrm rot="10800000">
              <a:off x="7068836" y="1826969"/>
              <a:ext cx="247965" cy="137565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</p:grpSp>
      <p:grpSp>
        <p:nvGrpSpPr>
          <p:cNvPr id="9" name="Groeperen 8"/>
          <p:cNvGrpSpPr/>
          <p:nvPr/>
        </p:nvGrpSpPr>
        <p:grpSpPr>
          <a:xfrm>
            <a:off x="8476505" y="1061502"/>
            <a:ext cx="3006592" cy="5034497"/>
            <a:chOff x="6134273" y="655220"/>
            <a:chExt cx="3009727" cy="5814467"/>
          </a:xfrm>
        </p:grpSpPr>
        <p:sp>
          <p:nvSpPr>
            <p:cNvPr id="173" name="Afgeronde rechthoek 172"/>
            <p:cNvSpPr/>
            <p:nvPr/>
          </p:nvSpPr>
          <p:spPr>
            <a:xfrm>
              <a:off x="6134273" y="655220"/>
              <a:ext cx="3009727" cy="58144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193" name="Afgeronde rechthoek 192"/>
            <p:cNvSpPr/>
            <p:nvPr/>
          </p:nvSpPr>
          <p:spPr>
            <a:xfrm>
              <a:off x="6231361" y="1011387"/>
              <a:ext cx="2718463" cy="342900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OBSERVER</a:t>
              </a:r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94" name="Afgeronde rechthoek 193"/>
            <p:cNvSpPr/>
            <p:nvPr/>
          </p:nvSpPr>
          <p:spPr>
            <a:xfrm>
              <a:off x="6231361" y="1468587"/>
              <a:ext cx="2718463" cy="342900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TRAINEE: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95" name="Afgeronde rechthoek 194"/>
            <p:cNvSpPr/>
            <p:nvPr/>
          </p:nvSpPr>
          <p:spPr>
            <a:xfrm>
              <a:off x="6231361" y="1925787"/>
              <a:ext cx="2718463" cy="342900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EPA: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96" name="Afgeronde rechthoek 195"/>
            <p:cNvSpPr/>
            <p:nvPr/>
          </p:nvSpPr>
          <p:spPr>
            <a:xfrm>
              <a:off x="7105153" y="1468587"/>
              <a:ext cx="1844671" cy="3429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197" name="Afgeronde rechthoek 196"/>
            <p:cNvSpPr/>
            <p:nvPr/>
          </p:nvSpPr>
          <p:spPr>
            <a:xfrm>
              <a:off x="7105153" y="1925787"/>
              <a:ext cx="1844671" cy="3429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198" name="Afgeronde rechthoek 197"/>
            <p:cNvSpPr/>
            <p:nvPr/>
          </p:nvSpPr>
          <p:spPr>
            <a:xfrm>
              <a:off x="7105153" y="1011387"/>
              <a:ext cx="1844671" cy="3429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>
                  <a:solidFill>
                    <a:srgbClr val="000000"/>
                  </a:solidFill>
                  <a:ea typeface="ＭＳ 明朝"/>
                  <a:cs typeface="Times New Roman"/>
                </a:rPr>
                <a:t>Dr John Smith</a:t>
              </a:r>
              <a:endParaRPr lang="en-US" sz="1199">
                <a:ea typeface="ＭＳ 明朝"/>
                <a:cs typeface="Times New Roman"/>
              </a:endParaRPr>
            </a:p>
          </p:txBody>
        </p:sp>
        <p:sp>
          <p:nvSpPr>
            <p:cNvPr id="175" name="Afgeronde rechthoek 174"/>
            <p:cNvSpPr/>
            <p:nvPr/>
          </p:nvSpPr>
          <p:spPr>
            <a:xfrm>
              <a:off x="6231361" y="5871224"/>
              <a:ext cx="2815551" cy="3429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CONFIRM AND SEND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79" name="Afgeronde rechthoek 178"/>
            <p:cNvSpPr/>
            <p:nvPr/>
          </p:nvSpPr>
          <p:spPr>
            <a:xfrm>
              <a:off x="6231361" y="2840188"/>
              <a:ext cx="2815551" cy="2943140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5963" tIns="45672" rIns="91345" bIns="456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COMMUNICATOR</a:t>
              </a:r>
            </a:p>
            <a:p>
              <a:pPr algn="ctr"/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Provide specific feedback. Try to include strengths and aspects that may benefit from improvement.</a:t>
              </a: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  <a:p>
              <a:r>
                <a:rPr lang="en-US" sz="1199" b="1" kern="1000" dirty="0">
                  <a:solidFill>
                    <a:srgbClr val="000000"/>
                  </a:solidFill>
                  <a:ea typeface="ＭＳ 明朝"/>
                  <a:cs typeface="Times New Roman"/>
                </a:rPr>
                <a:t>     Or record a feedback message </a:t>
              </a:r>
            </a:p>
            <a:p>
              <a:endParaRPr lang="en-US" sz="1199" b="1" kern="1000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77" name="Afgeronde rechthoek 176"/>
            <p:cNvSpPr/>
            <p:nvPr/>
          </p:nvSpPr>
          <p:spPr>
            <a:xfrm>
              <a:off x="6231361" y="2421087"/>
              <a:ext cx="2718463" cy="342900"/>
            </a:xfrm>
            <a:prstGeom prst="roundRect">
              <a:avLst/>
            </a:prstGeom>
            <a:solidFill>
              <a:srgbClr val="6EB8EA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DATE: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178" name="Afgeronde rechthoek 177"/>
            <p:cNvSpPr/>
            <p:nvPr/>
          </p:nvSpPr>
          <p:spPr>
            <a:xfrm>
              <a:off x="7105153" y="2421087"/>
              <a:ext cx="1844671" cy="3429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99" dirty="0">
                  <a:ea typeface="ＭＳ 明朝"/>
                  <a:cs typeface="Times New Roman"/>
                </a:rPr>
                <a:t>TRAINEE:</a:t>
              </a:r>
            </a:p>
          </p:txBody>
        </p:sp>
        <p:sp>
          <p:nvSpPr>
            <p:cNvPr id="210" name="Afgeronde rechthoek 209"/>
            <p:cNvSpPr/>
            <p:nvPr/>
          </p:nvSpPr>
          <p:spPr>
            <a:xfrm>
              <a:off x="6383275" y="3893113"/>
              <a:ext cx="2566549" cy="10545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latin typeface="Arial Narrow"/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latin typeface="Arial Narrow"/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  <a:p>
              <a:r>
                <a:rPr lang="en-US" sz="1199" dirty="0">
                  <a:solidFill>
                    <a:srgbClr val="000000"/>
                  </a:solidFill>
                  <a:ea typeface="ＭＳ 明朝"/>
                  <a:cs typeface="Times New Roman"/>
                </a:rPr>
                <a:t> </a:t>
              </a:r>
              <a:endParaRPr lang="en-US" sz="1199" dirty="0">
                <a:ea typeface="ＭＳ 明朝"/>
                <a:cs typeface="Times New Roman"/>
              </a:endParaRPr>
            </a:p>
          </p:txBody>
        </p:sp>
        <p:sp>
          <p:nvSpPr>
            <p:cNvPr id="211" name="Ovaal 210"/>
            <p:cNvSpPr/>
            <p:nvPr/>
          </p:nvSpPr>
          <p:spPr>
            <a:xfrm>
              <a:off x="8495699" y="520297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19" name="Gelijkbenige driehoek 218"/>
            <p:cNvSpPr/>
            <p:nvPr/>
          </p:nvSpPr>
          <p:spPr>
            <a:xfrm rot="10800000">
              <a:off x="8600187" y="2002954"/>
              <a:ext cx="248224" cy="15887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20" name="Gelijkbenige driehoek 219"/>
            <p:cNvSpPr/>
            <p:nvPr/>
          </p:nvSpPr>
          <p:spPr>
            <a:xfrm rot="10800000">
              <a:off x="8600187" y="2517212"/>
              <a:ext cx="248224" cy="15887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  <p:sp>
          <p:nvSpPr>
            <p:cNvPr id="221" name="Gelijkbenige driehoek 220"/>
            <p:cNvSpPr/>
            <p:nvPr/>
          </p:nvSpPr>
          <p:spPr>
            <a:xfrm rot="10800000">
              <a:off x="8600187" y="1539277"/>
              <a:ext cx="248224" cy="15887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345" tIns="45672" rIns="91345" bIns="456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199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6833341-99BD-BE44-B0CE-6BAB9F7C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167344"/>
            <a:ext cx="11509247" cy="668805"/>
          </a:xfrm>
        </p:spPr>
        <p:txBody>
          <a:bodyPr>
            <a:noAutofit/>
          </a:bodyPr>
          <a:lstStyle/>
          <a:p>
            <a:pPr algn="ctr"/>
            <a:r>
              <a:rPr lang="en-GB" sz="3700" dirty="0"/>
              <a:t>M</a:t>
            </a:r>
            <a:r>
              <a:rPr lang="en-NL" sz="3700" dirty="0"/>
              <a:t>obile app for workplace-based assessment with EPAs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DE36037-7845-D249-8655-B4CCD9F8788E}"/>
              </a:ext>
            </a:extLst>
          </p:cNvPr>
          <p:cNvSpPr/>
          <p:nvPr/>
        </p:nvSpPr>
        <p:spPr>
          <a:xfrm>
            <a:off x="3810000" y="3470602"/>
            <a:ext cx="685800" cy="472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9691CDB1-8E63-3441-8A87-A365ED92A82F}"/>
              </a:ext>
            </a:extLst>
          </p:cNvPr>
          <p:cNvSpPr/>
          <p:nvPr/>
        </p:nvSpPr>
        <p:spPr>
          <a:xfrm>
            <a:off x="7719580" y="3529864"/>
            <a:ext cx="685800" cy="472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4816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CD94F-592E-C579-80B1-C468E483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176785"/>
            <a:ext cx="10515600" cy="768731"/>
          </a:xfrm>
        </p:spPr>
        <p:txBody>
          <a:bodyPr/>
          <a:lstStyle/>
          <a:p>
            <a:r>
              <a:rPr lang="nl-NL" dirty="0" err="1"/>
              <a:t>Twelve</a:t>
            </a:r>
            <a:r>
              <a:rPr lang="nl-NL" dirty="0"/>
              <a:t> tips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a </a:t>
            </a:r>
            <a:r>
              <a:rPr lang="nl-NL" dirty="0" err="1"/>
              <a:t>framework</a:t>
            </a:r>
            <a:r>
              <a:rPr lang="nl-NL" dirty="0"/>
              <a:t> of </a:t>
            </a:r>
            <a:r>
              <a:rPr lang="nl-NL" dirty="0" err="1"/>
              <a:t>EPAs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9573C-58F8-F377-5F5E-119DD79F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7607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Build up expertise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Assemble a core team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Establish a clear vision of the purpose of EPAs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Draft preliminary EPAs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Elaborate EPAs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Adopt a framework of supervision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Perform a structured quality check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Use a Delphi approach for refinement and/or consensus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Pilot test EPAs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Attune EPAs to their feasibility in assessment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Map EPAs to existing curriculum</a:t>
            </a:r>
          </a:p>
          <a:p>
            <a:pPr marL="514350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GB" dirty="0">
                <a:effectLst/>
                <a:latin typeface="Helvetica" pitchFamily="2" charset="0"/>
              </a:rPr>
              <a:t>Build a revision plan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418D2-0247-88AA-7A32-8292236FEADA}"/>
              </a:ext>
            </a:extLst>
          </p:cNvPr>
          <p:cNvSpPr txBox="1"/>
          <p:nvPr/>
        </p:nvSpPr>
        <p:spPr>
          <a:xfrm>
            <a:off x="9765310" y="6318614"/>
            <a:ext cx="24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Hennus</a:t>
            </a:r>
            <a:r>
              <a:rPr lang="nl-NL" dirty="0">
                <a:solidFill>
                  <a:schemeClr val="bg1"/>
                </a:solidFill>
              </a:rPr>
              <a:t> et al, </a:t>
            </a:r>
            <a:r>
              <a:rPr lang="nl-NL" dirty="0" err="1">
                <a:solidFill>
                  <a:schemeClr val="bg1"/>
                </a:solidFill>
              </a:rPr>
              <a:t>submitted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51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57B7C-D2EF-EF48-A515-EA94BEC4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Elaborating an EPA – the 8 components</a:t>
            </a:r>
            <a:endParaRPr lang="en-NL" dirty="0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2B61B958-D73B-B341-A1B9-3AD1B91C7F3A}"/>
              </a:ext>
            </a:extLst>
          </p:cNvPr>
          <p:cNvGraphicFramePr>
            <a:graphicFrameLocks noGrp="1"/>
          </p:cNvGraphicFramePr>
          <p:nvPr/>
        </p:nvGraphicFramePr>
        <p:xfrm>
          <a:off x="447695" y="1636376"/>
          <a:ext cx="11365364" cy="3921847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8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明朝"/>
                          <a:cs typeface="Arial Narrow" panose="020B0604020202020204" pitchFamily="34" charset="0"/>
                        </a:rPr>
                        <a:t>Title of the EPA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明朝"/>
                          <a:cs typeface="Arial Narrow" panose="020B0604020202020204" pitchFamily="34" charset="0"/>
                        </a:rPr>
                        <a:t>Specification and limitations</a:t>
                      </a:r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Potential risks in case of failure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4257103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明朝"/>
                          <a:cs typeface="Arial Narrow" panose="020B0604020202020204" pitchFamily="34" charset="0"/>
                        </a:rPr>
                        <a:t>Most relevant domains of competence 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明朝"/>
                          <a:cs typeface="Arial Narrow" panose="020B0604020202020204" pitchFamily="34" charset="0"/>
                        </a:rPr>
                        <a:t>Required knowledge, skills, attitude and experiences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43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libri"/>
                          <a:cs typeface="Arial Narrow" panose="020B0604020202020204" pitchFamily="34" charset="0"/>
                        </a:rPr>
                        <a:t>Information sources to assess progress and ground a summative entrustment decision</a:t>
                      </a:r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19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libri"/>
                          <a:cs typeface="Arial Narrow" panose="020B0604020202020204" pitchFamily="34" charset="0"/>
                        </a:rPr>
                        <a:t>Entrustment for which level of supervision at which stage of training?</a:t>
                      </a:r>
                      <a:r>
                        <a:rPr lang="en-US" sz="27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r>
                        <a:rPr lang="nl-NL" sz="27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Calibri"/>
                          <a:cs typeface="Arial Narrow" panose="020B0604020202020204" pitchFamily="34" charset="0"/>
                        </a:rPr>
                        <a:t>Expiration date </a:t>
                      </a:r>
                      <a:endParaRPr lang="nl-NL" sz="27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5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ED43-D57D-BFAE-C9C8-6A74666A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"/>
            <a:ext cx="10515600" cy="1325563"/>
          </a:xfrm>
        </p:spPr>
        <p:txBody>
          <a:bodyPr/>
          <a:lstStyle/>
          <a:p>
            <a:r>
              <a:rPr lang="nl-NL" dirty="0" err="1"/>
              <a:t>Elaborating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EPA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590ED-32D8-CA4D-035F-FC6E0994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8" y="1053918"/>
            <a:ext cx="10753892" cy="5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0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ED43-D57D-BFAE-C9C8-6A74666A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057"/>
            <a:ext cx="10515600" cy="911456"/>
          </a:xfrm>
        </p:spPr>
        <p:txBody>
          <a:bodyPr/>
          <a:lstStyle/>
          <a:p>
            <a:r>
              <a:rPr lang="nl-NL" dirty="0" err="1"/>
              <a:t>Elaborating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EPA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AE617-1131-9B6D-DE3E-E11A1C8B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998691"/>
            <a:ext cx="9924288" cy="57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8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8BBA-C4CC-2617-9AA0-6F1E729B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24000"/>
            <a:ext cx="10515600" cy="531813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dirty="0" err="1"/>
              <a:t>References</a:t>
            </a:r>
            <a:endParaRPr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CBF1-E795-DA15-C777-FAE6EDA5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055813"/>
            <a:ext cx="11171936" cy="4802187"/>
          </a:xfrm>
        </p:spPr>
        <p:txBody>
          <a:bodyPr>
            <a:noAutofit/>
          </a:bodyPr>
          <a:lstStyle/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Jonker G, Ochtman A, Marty AP, Kalkman CJ, Ten Cate O, Hoff RG. Would you trust your loved ones to this trainee? Certification decisions in postgraduate anaesthesia training. Br J Anaesth. 2020;125(5):E408–10.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ST, Mohammed MA, Walt R, Valori R, Ismail T, Dunckley P. An analysis of the learning curve to achieve competency at colonoscopy using the JETS database. Gut. 2014;63(11):1746–54.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Swing SR. The ACGME outcome project: Retrospective and prospective. Med Teach. 2007;29(7):648–54.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JR. The CanMEDS 2005 physician competency framework: Better standards, better physicians, better care. Ottawa: Royal College of Physicians and Surgeons in Canada; 2005.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O. Entrustability of professional activities and competency-based training. Med Educ  2005;39(12):1176–7.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Snell L, Carraccio C. Medical competence: The interplay between individual ability and the health care environment. Med Teach. 2010 Jan;32(8):669–75.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Lave J, Wenger E. Situated Learning: Legitimate Peripheral Participation. Cambridge,UK: Cambridge University Press; 1991.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O. Entrustment as Assessment: Recognizing the Ability, the Right, and the Duty to Act. J Grad Med Educ. 2016 May;8(2):261–2.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O. Entrustment Decisions: Bringing the Patient into the Assessment Equation. Acad Med. 2017;92(6):736–8.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Carraccio C, Damodaran A, Gofton W, Hamstra S, Hart D, et al. Entrustment Decision Making: Extending Miller’s Pyramid. Acad Med. 2020;(in press).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Chen HC. The ingredients of a rich entrustment decision. Med Teach. 2020;42(12):1413–20.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Chen HC, Hoff RG, Peters H, Bok H, van der Schaaf M. Curriculum development for the workplace using Entrustable Professional Activities (EPAs): AMEE Guide No. 99. Med Teach. 2015;37(11):983–1002.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Touchie C, Kinnear B, Schumacher D, Caretta-Weyer H, Hamstra SJ, Hart D, et al. On the validity of summative entrustment decisions. Med Teach. 2021;43(7):780–7.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Kogan JR, Hatala R, Hauer KE, Holmboe E. Guidelines: The do’s, don’ts and don’t knows of direct observation of clinical skills in medical education. Perspect Med Educ. 2017;6(5):286–305.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Alofs L, Huiskes J, Heineman MJ, Buis C, Horsman M, van der Plank L, et al. User reception of a simple online multisource feedback tool for residents. Perspect Med Educ [Internet]. 2015 Mar;4(2):57–65. Available from: http://dx.doi.org/10.1007/s40037-015-0173-0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Hoff RG. From case-based to entrustment-based discussions. Clin Teach. 2017;14(6):385–9. </a:t>
            </a: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en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Cate O, Taylor DR. The recommended description of an entrustable professional activity: AMEE Guide No. 140. Med Teach. 2021;43(10):1106–14.</a:t>
            </a:r>
          </a:p>
        </p:txBody>
      </p:sp>
      <p:pic>
        <p:nvPicPr>
          <p:cNvPr id="1026" name="Picture 2" descr="suxxesso Q&amp;A – Intuitive and at the same time powerful execution on tables  in suxxesso Test Pilot - suxxesso">
            <a:extLst>
              <a:ext uri="{FF2B5EF4-FFF2-40B4-BE49-F238E27FC236}">
                <a16:creationId xmlns:a16="http://schemas.microsoft.com/office/drawing/2014/main" id="{17E60A2E-EE93-DDD5-C876-CF69B74EC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1567" y="177800"/>
            <a:ext cx="5748866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5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B6D36C-4996-64D1-AB46-E70BAF59A905}"/>
              </a:ext>
            </a:extLst>
          </p:cNvPr>
          <p:cNvGrpSpPr/>
          <p:nvPr/>
        </p:nvGrpSpPr>
        <p:grpSpPr>
          <a:xfrm>
            <a:off x="1094232" y="340741"/>
            <a:ext cx="10615098" cy="6367411"/>
            <a:chOff x="1019011" y="270334"/>
            <a:chExt cx="10615098" cy="63674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20B013-6460-F543-9069-FF0D17B2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011" y="270334"/>
              <a:ext cx="10615098" cy="3528303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0D2DDA-26E1-4D40-9308-28BFF03E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011" y="3798637"/>
              <a:ext cx="10615098" cy="28391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101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DA71-A5DB-3445-B427-554157ED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365125"/>
            <a:ext cx="11596253" cy="1325563"/>
          </a:xfrm>
        </p:spPr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been a program or </a:t>
            </a:r>
            <a:r>
              <a:rPr lang="nl-NL" dirty="0" err="1"/>
              <a:t>clerkship</a:t>
            </a:r>
            <a:r>
              <a:rPr lang="nl-NL" dirty="0"/>
              <a:t> director: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C3C0-90E2-BB43-978A-3475D1F0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690688"/>
            <a:ext cx="11405512" cy="1325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Have </a:t>
            </a:r>
            <a:r>
              <a:rPr lang="nl-NL" dirty="0" err="1"/>
              <a:t>you</a:t>
            </a:r>
            <a:r>
              <a:rPr lang="nl-NL" dirty="0"/>
              <a:t> ever </a:t>
            </a:r>
            <a:r>
              <a:rPr lang="nl-NL" dirty="0" err="1"/>
              <a:t>signed</a:t>
            </a:r>
            <a:r>
              <a:rPr lang="nl-NL" dirty="0"/>
              <a:t> off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completion</a:t>
            </a:r>
            <a:r>
              <a:rPr lang="nl-NL" dirty="0"/>
              <a:t> of a program or </a:t>
            </a:r>
            <a:r>
              <a:rPr lang="nl-NL" dirty="0" err="1"/>
              <a:t>rotation</a:t>
            </a:r>
            <a:r>
              <a:rPr lang="nl-NL" dirty="0"/>
              <a:t>,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fully</a:t>
            </a:r>
            <a:r>
              <a:rPr lang="nl-NL" dirty="0"/>
              <a:t> </a:t>
            </a:r>
            <a:r>
              <a:rPr lang="nl-NL" dirty="0" err="1"/>
              <a:t>confident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learner</a:t>
            </a:r>
            <a:r>
              <a:rPr lang="nl-NL" dirty="0"/>
              <a:t> had met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objectives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2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DA71-A5DB-3445-B427-554157ED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365125"/>
            <a:ext cx="11596253" cy="1325563"/>
          </a:xfrm>
        </p:spPr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been a program or </a:t>
            </a:r>
            <a:r>
              <a:rPr lang="nl-NL" dirty="0" err="1"/>
              <a:t>clerkship</a:t>
            </a:r>
            <a:r>
              <a:rPr lang="nl-NL" dirty="0"/>
              <a:t> director: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C3C0-90E2-BB43-978A-3475D1F0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690688"/>
            <a:ext cx="11405512" cy="10668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Have </a:t>
            </a:r>
            <a:r>
              <a:rPr lang="nl-NL" dirty="0" err="1"/>
              <a:t>you</a:t>
            </a:r>
            <a:r>
              <a:rPr lang="nl-NL" dirty="0"/>
              <a:t> ever </a:t>
            </a:r>
            <a:r>
              <a:rPr lang="nl-NL" dirty="0" err="1"/>
              <a:t>signed</a:t>
            </a:r>
            <a:r>
              <a:rPr lang="nl-NL" dirty="0"/>
              <a:t> off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completion</a:t>
            </a:r>
            <a:r>
              <a:rPr lang="nl-NL" dirty="0"/>
              <a:t> of a program or </a:t>
            </a:r>
            <a:r>
              <a:rPr lang="nl-NL" dirty="0" err="1"/>
              <a:t>rotation</a:t>
            </a:r>
            <a:r>
              <a:rPr lang="nl-NL" dirty="0"/>
              <a:t>,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fully</a:t>
            </a:r>
            <a:r>
              <a:rPr lang="nl-NL" dirty="0"/>
              <a:t> </a:t>
            </a:r>
            <a:r>
              <a:rPr lang="nl-NL" dirty="0" err="1"/>
              <a:t>confident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learner</a:t>
            </a:r>
            <a:r>
              <a:rPr lang="nl-NL" dirty="0"/>
              <a:t> had met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objectives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98AD2-4D0B-A775-F106-8525F4419D61}"/>
              </a:ext>
            </a:extLst>
          </p:cNvPr>
          <p:cNvSpPr txBox="1"/>
          <p:nvPr/>
        </p:nvSpPr>
        <p:spPr>
          <a:xfrm>
            <a:off x="7498080" y="3915847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Mentimeter results</a:t>
            </a:r>
            <a:endParaRPr lang="en-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3F635-B784-83FE-A527-678E4367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12" y="2736850"/>
            <a:ext cx="3862328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920B-2C1A-DC43-82C6-BDB46C00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33" y="1836914"/>
            <a:ext cx="1180718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CBME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/>
              <a:t>﻿</a:t>
            </a:r>
            <a:r>
              <a:rPr lang="en-US" sz="3200" dirty="0">
                <a:solidFill>
                  <a:schemeClr val="bg1"/>
                </a:solidFill>
              </a:rPr>
              <a:t>Education, aimed at a standard level of proficiency for all graduates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Critical features </a:t>
            </a:r>
            <a:r>
              <a:rPr lang="en-US" sz="3200" dirty="0">
                <a:solidFill>
                  <a:schemeClr val="bg1"/>
                </a:solidFill>
              </a:rPr>
              <a:t>of CBME: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3200" dirty="0">
                <a:solidFill>
                  <a:schemeClr val="bg1"/>
                </a:solidFill>
              </a:rPr>
              <a:t>Clear description of standards for a “good physician/specialist”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3200" dirty="0">
                <a:solidFill>
                  <a:schemeClr val="bg1"/>
                </a:solidFill>
              </a:rPr>
              <a:t>Assessment of all medical trainees using these standards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eriod"/>
            </a:pPr>
            <a:r>
              <a:rPr lang="en-US" sz="3200" dirty="0">
                <a:solidFill>
                  <a:schemeClr val="bg1"/>
                </a:solidFill>
              </a:rPr>
              <a:t>Competence, not time, is primary reason to finalize training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36045-7E1A-634B-A107-2D602761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65125"/>
            <a:ext cx="1180719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Essence of competency-based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4542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AAB0B2-347C-DB46-9BD0-D8303FD5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54" y="382814"/>
            <a:ext cx="3886200" cy="5789386"/>
          </a:xfrm>
        </p:spPr>
        <p:txBody>
          <a:bodyPr>
            <a:normAutofit/>
          </a:bodyPr>
          <a:lstStyle/>
          <a:p>
            <a:r>
              <a:rPr lang="nl-NL" sz="3000" i="1" dirty="0"/>
              <a:t>Time-</a:t>
            </a:r>
            <a:r>
              <a:rPr lang="nl-NL" sz="3000" i="1" dirty="0" err="1"/>
              <a:t>to</a:t>
            </a:r>
            <a:r>
              <a:rPr lang="nl-NL" sz="3000" i="1" dirty="0"/>
              <a:t>-</a:t>
            </a:r>
            <a:r>
              <a:rPr lang="nl-NL" sz="3000" i="1" dirty="0" err="1"/>
              <a:t>competence</a:t>
            </a:r>
            <a:r>
              <a:rPr lang="nl-NL" sz="3000" i="1" dirty="0"/>
              <a:t> </a:t>
            </a:r>
            <a:r>
              <a:rPr lang="nl-NL" sz="3000" dirty="0" err="1"/>
              <a:t>for</a:t>
            </a:r>
            <a:r>
              <a:rPr lang="nl-NL" sz="3000" dirty="0"/>
              <a:t> safe </a:t>
            </a:r>
            <a:r>
              <a:rPr lang="nl-NL" sz="3000" dirty="0" err="1"/>
              <a:t>and</a:t>
            </a:r>
            <a:r>
              <a:rPr lang="nl-NL" sz="3000" dirty="0"/>
              <a:t> high </a:t>
            </a:r>
            <a:r>
              <a:rPr lang="nl-NL" sz="3000" dirty="0" err="1"/>
              <a:t>quality</a:t>
            </a:r>
            <a:r>
              <a:rPr lang="nl-NL" sz="3000" dirty="0"/>
              <a:t> performance </a:t>
            </a:r>
            <a:r>
              <a:rPr lang="nl-NL" sz="3000" dirty="0" err="1"/>
              <a:t>varies</a:t>
            </a:r>
            <a:r>
              <a:rPr lang="nl-NL" sz="3000" dirty="0"/>
              <a:t> </a:t>
            </a:r>
            <a:r>
              <a:rPr lang="nl-NL" sz="3000" dirty="0" err="1"/>
              <a:t>among</a:t>
            </a:r>
            <a:r>
              <a:rPr lang="nl-NL" sz="3000" dirty="0"/>
              <a:t> 35 trainees </a:t>
            </a:r>
            <a:r>
              <a:rPr lang="nl-NL" sz="3000" dirty="0" err="1"/>
              <a:t>for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activity</a:t>
            </a:r>
            <a:r>
              <a:rPr lang="nl-NL" sz="3000" dirty="0"/>
              <a:t> (EPA) of </a:t>
            </a:r>
            <a:r>
              <a:rPr lang="nl-NL" sz="3000" dirty="0" err="1"/>
              <a:t>colonoscopy</a:t>
            </a:r>
            <a:r>
              <a:rPr lang="nl-NL" sz="3000" dirty="0"/>
              <a:t> </a:t>
            </a:r>
            <a:endParaRPr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5D51E-C4F9-1749-B686-71C310BE7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292" y="225358"/>
            <a:ext cx="7565762" cy="6442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2C696-6B01-DC46-8450-1D12FB57972B}"/>
              </a:ext>
            </a:extLst>
          </p:cNvPr>
          <p:cNvSpPr txBox="1"/>
          <p:nvPr/>
        </p:nvSpPr>
        <p:spPr>
          <a:xfrm>
            <a:off x="9950232" y="6487850"/>
            <a:ext cx="224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Ward et al 2014, </a:t>
            </a:r>
            <a:r>
              <a:rPr lang="nl-NL" i="1" dirty="0">
                <a:solidFill>
                  <a:schemeClr val="bg1"/>
                </a:solidFill>
              </a:rPr>
              <a:t>GUT</a:t>
            </a:r>
            <a:r>
              <a:rPr lang="nl-NL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4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4|0.3|0.4|0.4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|29.2|7.2|4.5|2.6|11.6|5.3|1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1.8|13.8|14.9|11.7|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2.3|14.4|10.1|25|2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6.4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7|3.4|1.3|7|1.3|6|15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7.5|14|14.3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5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21986</TotalTime>
  <Words>2999</Words>
  <Application>Microsoft Macintosh PowerPoint</Application>
  <PresentationFormat>Widescreen</PresentationFormat>
  <Paragraphs>593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Calibri Regular</vt:lpstr>
      <vt:lpstr>Cambria</vt:lpstr>
      <vt:lpstr>Helvetica</vt:lpstr>
      <vt:lpstr>Times</vt:lpstr>
      <vt:lpstr>Office Theme</vt:lpstr>
      <vt:lpstr>Entrustable Professional Activities  for Workplace Learning and Assessment</vt:lpstr>
      <vt:lpstr>Disclosure</vt:lpstr>
      <vt:lpstr>Overview</vt:lpstr>
      <vt:lpstr>What is competency-based education?</vt:lpstr>
      <vt:lpstr>PowerPoint Presentation</vt:lpstr>
      <vt:lpstr>If you have been a program or clerkship director: </vt:lpstr>
      <vt:lpstr>If you have been a program or clerkship director: </vt:lpstr>
      <vt:lpstr>Essence of competency-based medical education</vt:lpstr>
      <vt:lpstr>Time-to-competence for safe and high quality performance varies among 35 trainees for the activity (EPA) of colonoscopy </vt:lpstr>
      <vt:lpstr>Competency frameworks</vt:lpstr>
      <vt:lpstr>Entrustable Professional Activity (EPA)</vt:lpstr>
      <vt:lpstr>PowerPoint Presentation</vt:lpstr>
      <vt:lpstr>Does it fit?</vt:lpstr>
      <vt:lpstr>Operationally defining ‘competent’</vt:lpstr>
      <vt:lpstr>Growth of competence over time</vt:lpstr>
      <vt:lpstr>Competency curves of one trainee for various EPAs</vt:lpstr>
      <vt:lpstr>An individualized workplace curriculum</vt:lpstr>
      <vt:lpstr>Step-wise, legitimate participation in health care</vt:lpstr>
      <vt:lpstr>The purpose of workplace-based assessment: Retrospective or Prospective? </vt:lpstr>
      <vt:lpstr>PowerPoint Presentation</vt:lpstr>
      <vt:lpstr>PowerPoint Presentation</vt:lpstr>
      <vt:lpstr>PowerPoint Presentation</vt:lpstr>
      <vt:lpstr>The trust concept in EPA-based assessment</vt:lpstr>
      <vt:lpstr>Who would you trust most for the next patient?</vt:lpstr>
      <vt:lpstr>PowerPoint Presentation</vt:lpstr>
      <vt:lpstr>What factors determine entrustment decisions?</vt:lpstr>
      <vt:lpstr>PowerPoint Presentation</vt:lpstr>
      <vt:lpstr>General qualities that enable trust in trainees in HP</vt:lpstr>
      <vt:lpstr>PowerPoint Presentation</vt:lpstr>
      <vt:lpstr>PowerPoint Presentation</vt:lpstr>
      <vt:lpstr>PowerPoint Presentation</vt:lpstr>
      <vt:lpstr>Assessment and entrustment:  building a validity argument</vt:lpstr>
      <vt:lpstr>EPAs break down license and specialty registration</vt:lpstr>
      <vt:lpstr>Workplace-Based Assessment Four critical information sources </vt:lpstr>
      <vt:lpstr>1.  Brief, direct, observation</vt:lpstr>
      <vt:lpstr>Recommended flow in direct observation</vt:lpstr>
      <vt:lpstr>2.  Longitudinal Observation</vt:lpstr>
      <vt:lpstr>Suitability of competency domains for MSF</vt:lpstr>
      <vt:lpstr>Example: Flow of the web based Utrecht MSF procedure*</vt:lpstr>
      <vt:lpstr>3. Case-based discussions and oral exams</vt:lpstr>
      <vt:lpstr>Specific CBD: Entrustment-Based Discussion</vt:lpstr>
      <vt:lpstr>4.  Product Evaluation</vt:lpstr>
      <vt:lpstr>4.  Product Evaluation</vt:lpstr>
      <vt:lpstr>Mobile app for workplace-based assessment with EPAs</vt:lpstr>
      <vt:lpstr>Twelve tips to develop a framework of EPAs</vt:lpstr>
      <vt:lpstr>Elaborating an EPA – the 8 components</vt:lpstr>
      <vt:lpstr>Elaborating one EPA</vt:lpstr>
      <vt:lpstr>Elaborating one EPA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Skills,  Competencies and Entrustable Professional Activities in Surgery </dc:title>
  <dc:creator>OtC</dc:creator>
  <cp:lastModifiedBy>Cate, T.J. ten (Olle)</cp:lastModifiedBy>
  <cp:revision>130</cp:revision>
  <dcterms:created xsi:type="dcterms:W3CDTF">2019-02-01T13:51:39Z</dcterms:created>
  <dcterms:modified xsi:type="dcterms:W3CDTF">2022-10-13T18:31:14Z</dcterms:modified>
</cp:coreProperties>
</file>